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6"/>
  </p:notesMasterIdLst>
  <p:sldIdLst>
    <p:sldId id="257" r:id="rId2"/>
    <p:sldId id="258" r:id="rId3"/>
    <p:sldId id="259" r:id="rId4"/>
    <p:sldId id="263" r:id="rId5"/>
    <p:sldId id="265" r:id="rId6"/>
    <p:sldId id="291" r:id="rId7"/>
    <p:sldId id="264" r:id="rId8"/>
    <p:sldId id="268" r:id="rId9"/>
    <p:sldId id="288" r:id="rId10"/>
    <p:sldId id="287" r:id="rId11"/>
    <p:sldId id="286" r:id="rId12"/>
    <p:sldId id="290" r:id="rId13"/>
    <p:sldId id="269" r:id="rId14"/>
    <p:sldId id="270" r:id="rId15"/>
    <p:sldId id="271" r:id="rId16"/>
    <p:sldId id="306" r:id="rId17"/>
    <p:sldId id="307" r:id="rId18"/>
    <p:sldId id="308" r:id="rId19"/>
    <p:sldId id="272" r:id="rId20"/>
    <p:sldId id="276" r:id="rId21"/>
    <p:sldId id="293" r:id="rId22"/>
    <p:sldId id="294" r:id="rId23"/>
    <p:sldId id="292" r:id="rId24"/>
    <p:sldId id="277" r:id="rId25"/>
    <p:sldId id="279" r:id="rId26"/>
    <p:sldId id="280" r:id="rId27"/>
    <p:sldId id="282" r:id="rId28"/>
    <p:sldId id="283" r:id="rId29"/>
    <p:sldId id="295" r:id="rId30"/>
    <p:sldId id="310" r:id="rId31"/>
    <p:sldId id="278" r:id="rId32"/>
    <p:sldId id="309" r:id="rId33"/>
    <p:sldId id="296" r:id="rId34"/>
    <p:sldId id="326" r:id="rId35"/>
    <p:sldId id="331" r:id="rId36"/>
    <p:sldId id="327" r:id="rId37"/>
    <p:sldId id="328" r:id="rId38"/>
    <p:sldId id="329" r:id="rId39"/>
    <p:sldId id="325" r:id="rId40"/>
    <p:sldId id="297" r:id="rId41"/>
    <p:sldId id="298" r:id="rId42"/>
    <p:sldId id="299" r:id="rId43"/>
    <p:sldId id="333" r:id="rId44"/>
    <p:sldId id="300" r:id="rId45"/>
    <p:sldId id="334" r:id="rId46"/>
    <p:sldId id="301" r:id="rId47"/>
    <p:sldId id="302" r:id="rId48"/>
    <p:sldId id="303" r:id="rId49"/>
    <p:sldId id="332" r:id="rId50"/>
    <p:sldId id="304" r:id="rId51"/>
    <p:sldId id="305" r:id="rId52"/>
    <p:sldId id="312" r:id="rId53"/>
    <p:sldId id="313" r:id="rId54"/>
    <p:sldId id="314" r:id="rId55"/>
    <p:sldId id="315" r:id="rId56"/>
    <p:sldId id="324" r:id="rId57"/>
    <p:sldId id="316" r:id="rId58"/>
    <p:sldId id="335" r:id="rId59"/>
    <p:sldId id="317" r:id="rId60"/>
    <p:sldId id="319" r:id="rId61"/>
    <p:sldId id="339" r:id="rId62"/>
    <p:sldId id="321" r:id="rId63"/>
    <p:sldId id="323" r:id="rId64"/>
    <p:sldId id="336" r:id="rId65"/>
    <p:sldId id="337" r:id="rId66"/>
    <p:sldId id="340" r:id="rId67"/>
    <p:sldId id="341" r:id="rId68"/>
    <p:sldId id="343" r:id="rId69"/>
    <p:sldId id="344" r:id="rId70"/>
    <p:sldId id="345" r:id="rId71"/>
    <p:sldId id="346" r:id="rId72"/>
    <p:sldId id="347" r:id="rId73"/>
    <p:sldId id="348" r:id="rId74"/>
    <p:sldId id="338" r:id="rId75"/>
  </p:sldIdLst>
  <p:sldSz cx="9144000" cy="6858000" type="screen4x3"/>
  <p:notesSz cx="6858000" cy="9947275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741" autoAdjust="0"/>
  </p:normalViewPr>
  <p:slideViewPr>
    <p:cSldViewPr>
      <p:cViewPr>
        <p:scale>
          <a:sx n="80" d="100"/>
          <a:sy n="80" d="100"/>
        </p:scale>
        <p:origin x="-1596" y="-114"/>
      </p:cViewPr>
      <p:guideLst>
        <p:guide orient="horz" pos="2160"/>
        <p:guide pos="292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33570A2-BA71-45DD-93C2-2CD0817C9F82}" type="doc">
      <dgm:prSet loTypeId="urn:microsoft.com/office/officeart/2005/8/layout/list1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pPr latinLnBrk="1"/>
          <a:endParaRPr lang="ko-KR" altLang="en-US"/>
        </a:p>
      </dgm:t>
    </dgm:pt>
    <dgm:pt modelId="{3BF1D735-2147-47BB-8FA8-C026D8655F3A}">
      <dgm:prSet phldrT="[텍스트]" custT="1"/>
      <dgm:spPr/>
      <dgm:t>
        <a:bodyPr/>
        <a:lstStyle/>
        <a:p>
          <a:pPr latinLnBrk="1"/>
          <a:r>
            <a:rPr lang="ko-KR" altLang="en-US" sz="1100" b="1" dirty="0" smtClean="0"/>
            <a:t>식물인식 인공지능 프로그램</a:t>
          </a:r>
          <a:endParaRPr lang="ko-KR" altLang="en-US" sz="1100" b="1" dirty="0"/>
        </a:p>
      </dgm:t>
    </dgm:pt>
    <dgm:pt modelId="{5B8F6770-1309-4D81-A40B-CE0078144FD5}" type="parTrans" cxnId="{DD2843B8-2196-4DC2-BD14-8F88D0D34104}">
      <dgm:prSet/>
      <dgm:spPr/>
      <dgm:t>
        <a:bodyPr/>
        <a:lstStyle/>
        <a:p>
          <a:pPr latinLnBrk="1"/>
          <a:endParaRPr lang="ko-KR" altLang="en-US"/>
        </a:p>
      </dgm:t>
    </dgm:pt>
    <dgm:pt modelId="{1B90C1C1-EE55-4C5F-AFB1-0B62A1FC5AD2}" type="sibTrans" cxnId="{DD2843B8-2196-4DC2-BD14-8F88D0D34104}">
      <dgm:prSet/>
      <dgm:spPr/>
      <dgm:t>
        <a:bodyPr/>
        <a:lstStyle/>
        <a:p>
          <a:pPr latinLnBrk="1"/>
          <a:endParaRPr lang="ko-KR" altLang="en-US"/>
        </a:p>
      </dgm:t>
    </dgm:pt>
    <dgm:pt modelId="{2C28D805-A042-4075-BB10-A53C0EA86310}">
      <dgm:prSet phldrT="[텍스트]" custT="1"/>
      <dgm:spPr/>
      <dgm:t>
        <a:bodyPr/>
        <a:lstStyle/>
        <a:p>
          <a:pPr latinLnBrk="1"/>
          <a:r>
            <a:rPr lang="ko-KR" altLang="en-US" sz="1100" b="1" dirty="0" smtClean="0"/>
            <a:t>전용 스마트 폰 </a:t>
          </a:r>
          <a:r>
            <a:rPr lang="en-US" altLang="ko-KR" sz="1100" b="1" dirty="0" smtClean="0"/>
            <a:t>App </a:t>
          </a:r>
          <a:endParaRPr lang="ko-KR" altLang="en-US" sz="1100" b="1" dirty="0"/>
        </a:p>
      </dgm:t>
    </dgm:pt>
    <dgm:pt modelId="{670981E9-388D-4D71-A58C-2DD553F7CAF5}" type="parTrans" cxnId="{421EBA0B-868D-4A5F-A8FF-836E52D094CE}">
      <dgm:prSet/>
      <dgm:spPr/>
      <dgm:t>
        <a:bodyPr/>
        <a:lstStyle/>
        <a:p>
          <a:pPr latinLnBrk="1"/>
          <a:endParaRPr lang="ko-KR" altLang="en-US"/>
        </a:p>
      </dgm:t>
    </dgm:pt>
    <dgm:pt modelId="{B8E96C84-FCF2-4348-BD5D-E8C9833704D6}" type="sibTrans" cxnId="{421EBA0B-868D-4A5F-A8FF-836E52D094CE}">
      <dgm:prSet/>
      <dgm:spPr/>
      <dgm:t>
        <a:bodyPr/>
        <a:lstStyle/>
        <a:p>
          <a:pPr latinLnBrk="1"/>
          <a:endParaRPr lang="ko-KR" altLang="en-US"/>
        </a:p>
      </dgm:t>
    </dgm:pt>
    <dgm:pt modelId="{D0B6B255-6D17-482C-ADE9-E50FDFEDBF3B}">
      <dgm:prSet phldrT="[텍스트]" custT="1"/>
      <dgm:spPr/>
      <dgm:t>
        <a:bodyPr/>
        <a:lstStyle/>
        <a:p>
          <a:pPr latinLnBrk="1"/>
          <a:r>
            <a:rPr lang="ko-KR" altLang="en-US" sz="1100" b="1" dirty="0" smtClean="0"/>
            <a:t>각종 센서</a:t>
          </a:r>
          <a:r>
            <a:rPr lang="en-US" altLang="ko-KR" sz="1100" b="1" dirty="0" smtClean="0"/>
            <a:t>, LED, </a:t>
          </a:r>
          <a:r>
            <a:rPr lang="ko-KR" altLang="en-US" sz="1100" b="1" dirty="0" smtClean="0"/>
            <a:t>워터펌프 제어 프로그램</a:t>
          </a:r>
          <a:endParaRPr lang="ko-KR" altLang="en-US" sz="1100" b="1" dirty="0"/>
        </a:p>
      </dgm:t>
    </dgm:pt>
    <dgm:pt modelId="{BAFC988A-D9B6-4CCD-96B7-A9AFAF91D204}" type="parTrans" cxnId="{82133AA8-F7DC-4701-86F3-CD546DD0C5C1}">
      <dgm:prSet/>
      <dgm:spPr/>
      <dgm:t>
        <a:bodyPr/>
        <a:lstStyle/>
        <a:p>
          <a:pPr latinLnBrk="1"/>
          <a:endParaRPr lang="ko-KR" altLang="en-US"/>
        </a:p>
      </dgm:t>
    </dgm:pt>
    <dgm:pt modelId="{161D5E5D-43D9-47DE-AF94-2B0CE532D687}" type="sibTrans" cxnId="{82133AA8-F7DC-4701-86F3-CD546DD0C5C1}">
      <dgm:prSet/>
      <dgm:spPr/>
      <dgm:t>
        <a:bodyPr/>
        <a:lstStyle/>
        <a:p>
          <a:pPr latinLnBrk="1"/>
          <a:endParaRPr lang="ko-KR" altLang="en-US"/>
        </a:p>
      </dgm:t>
    </dgm:pt>
    <dgm:pt modelId="{C3CEA194-7908-46E9-8D79-67B39FBFEA30}" type="pres">
      <dgm:prSet presAssocID="{733570A2-BA71-45DD-93C2-2CD0817C9F82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E279639-9064-41D1-8D76-7E941CB56FAC}" type="pres">
      <dgm:prSet presAssocID="{3BF1D735-2147-47BB-8FA8-C026D8655F3A}" presName="parentLin" presStyleCnt="0"/>
      <dgm:spPr/>
    </dgm:pt>
    <dgm:pt modelId="{72A7FB31-E08D-444B-8CED-D22503F2314B}" type="pres">
      <dgm:prSet presAssocID="{3BF1D735-2147-47BB-8FA8-C026D8655F3A}" presName="parentLeftMargin" presStyleLbl="node1" presStyleIdx="0" presStyleCnt="3"/>
      <dgm:spPr/>
      <dgm:t>
        <a:bodyPr/>
        <a:lstStyle/>
        <a:p>
          <a:pPr latinLnBrk="1"/>
          <a:endParaRPr lang="ko-KR" altLang="en-US"/>
        </a:p>
      </dgm:t>
    </dgm:pt>
    <dgm:pt modelId="{51131F44-7A2B-459F-A58F-1AC4B3D30160}" type="pres">
      <dgm:prSet presAssocID="{3BF1D735-2147-47BB-8FA8-C026D8655F3A}" presName="parentText" presStyleLbl="node1" presStyleIdx="0" presStyleCnt="3" custScaleX="116717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11DA50F-4FE4-4CF3-A4DA-B9C77ACBBE97}" type="pres">
      <dgm:prSet presAssocID="{3BF1D735-2147-47BB-8FA8-C026D8655F3A}" presName="negativeSpace" presStyleCnt="0"/>
      <dgm:spPr/>
    </dgm:pt>
    <dgm:pt modelId="{4281269A-0A6B-4C0D-9221-3F6DD19EF2F5}" type="pres">
      <dgm:prSet presAssocID="{3BF1D735-2147-47BB-8FA8-C026D8655F3A}" presName="childText" presStyleLbl="conFgAcc1" presStyleIdx="0" presStyleCnt="3">
        <dgm:presLayoutVars>
          <dgm:bulletEnabled val="1"/>
        </dgm:presLayoutVars>
      </dgm:prSet>
      <dgm:spPr/>
    </dgm:pt>
    <dgm:pt modelId="{8330F73A-C686-44BD-A880-4C0640586967}" type="pres">
      <dgm:prSet presAssocID="{1B90C1C1-EE55-4C5F-AFB1-0B62A1FC5AD2}" presName="spaceBetweenRectangles" presStyleCnt="0"/>
      <dgm:spPr/>
    </dgm:pt>
    <dgm:pt modelId="{D7B1C2FF-763B-4647-AB5C-2C1399EA68B2}" type="pres">
      <dgm:prSet presAssocID="{2C28D805-A042-4075-BB10-A53C0EA86310}" presName="parentLin" presStyleCnt="0"/>
      <dgm:spPr/>
    </dgm:pt>
    <dgm:pt modelId="{028359DA-7FE6-4CE5-B9B3-D9767A85687F}" type="pres">
      <dgm:prSet presAssocID="{2C28D805-A042-4075-BB10-A53C0EA86310}" presName="parentLeftMargin" presStyleLbl="node1" presStyleIdx="0" presStyleCnt="3"/>
      <dgm:spPr/>
      <dgm:t>
        <a:bodyPr/>
        <a:lstStyle/>
        <a:p>
          <a:pPr latinLnBrk="1"/>
          <a:endParaRPr lang="ko-KR" altLang="en-US"/>
        </a:p>
      </dgm:t>
    </dgm:pt>
    <dgm:pt modelId="{54617D1D-E71D-4021-A2AD-1A19E270B4A4}" type="pres">
      <dgm:prSet presAssocID="{2C28D805-A042-4075-BB10-A53C0EA86310}" presName="parentText" presStyleLbl="node1" presStyleIdx="1" presStyleCnt="3" custScaleX="116717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A453DA7-2D19-4FC7-A25D-CF0D52F7D47B}" type="pres">
      <dgm:prSet presAssocID="{2C28D805-A042-4075-BB10-A53C0EA86310}" presName="negativeSpace" presStyleCnt="0"/>
      <dgm:spPr/>
    </dgm:pt>
    <dgm:pt modelId="{54A4C388-8039-46A7-BF63-94F9FDA8254B}" type="pres">
      <dgm:prSet presAssocID="{2C28D805-A042-4075-BB10-A53C0EA86310}" presName="childText" presStyleLbl="conFgAcc1" presStyleIdx="1" presStyleCnt="3">
        <dgm:presLayoutVars>
          <dgm:bulletEnabled val="1"/>
        </dgm:presLayoutVars>
      </dgm:prSet>
      <dgm:spPr/>
    </dgm:pt>
    <dgm:pt modelId="{DC25BD31-A6D1-4253-B168-207890E8AC54}" type="pres">
      <dgm:prSet presAssocID="{B8E96C84-FCF2-4348-BD5D-E8C9833704D6}" presName="spaceBetweenRectangles" presStyleCnt="0"/>
      <dgm:spPr/>
    </dgm:pt>
    <dgm:pt modelId="{ADE0FCC9-AC0A-472C-A742-08CFF3033A7B}" type="pres">
      <dgm:prSet presAssocID="{D0B6B255-6D17-482C-ADE9-E50FDFEDBF3B}" presName="parentLin" presStyleCnt="0"/>
      <dgm:spPr/>
    </dgm:pt>
    <dgm:pt modelId="{8E8F3E67-D10B-4500-B218-2F3F5B7E6602}" type="pres">
      <dgm:prSet presAssocID="{D0B6B255-6D17-482C-ADE9-E50FDFEDBF3B}" presName="parentLeftMargin" presStyleLbl="node1" presStyleIdx="1" presStyleCnt="3"/>
      <dgm:spPr/>
      <dgm:t>
        <a:bodyPr/>
        <a:lstStyle/>
        <a:p>
          <a:pPr latinLnBrk="1"/>
          <a:endParaRPr lang="ko-KR" altLang="en-US"/>
        </a:p>
      </dgm:t>
    </dgm:pt>
    <dgm:pt modelId="{A80B02CA-F00E-4167-BF17-D0C510AFBC72}" type="pres">
      <dgm:prSet presAssocID="{D0B6B255-6D17-482C-ADE9-E50FDFEDBF3B}" presName="parentText" presStyleLbl="node1" presStyleIdx="2" presStyleCnt="3" custScaleX="116717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EDA9B4D-E2D4-4B65-B226-D79478EF2059}" type="pres">
      <dgm:prSet presAssocID="{D0B6B255-6D17-482C-ADE9-E50FDFEDBF3B}" presName="negativeSpace" presStyleCnt="0"/>
      <dgm:spPr/>
    </dgm:pt>
    <dgm:pt modelId="{050808E7-BD9B-4DF8-9A2B-83590B9A440A}" type="pres">
      <dgm:prSet presAssocID="{D0B6B255-6D17-482C-ADE9-E50FDFEDBF3B}" presName="childText" presStyleLbl="conFgAcc1" presStyleIdx="2" presStyleCnt="3" custLinFactNeighborY="44867">
        <dgm:presLayoutVars>
          <dgm:bulletEnabled val="1"/>
        </dgm:presLayoutVars>
      </dgm:prSet>
      <dgm:spPr/>
    </dgm:pt>
  </dgm:ptLst>
  <dgm:cxnLst>
    <dgm:cxn modelId="{421EBA0B-868D-4A5F-A8FF-836E52D094CE}" srcId="{733570A2-BA71-45DD-93C2-2CD0817C9F82}" destId="{2C28D805-A042-4075-BB10-A53C0EA86310}" srcOrd="1" destOrd="0" parTransId="{670981E9-388D-4D71-A58C-2DD553F7CAF5}" sibTransId="{B8E96C84-FCF2-4348-BD5D-E8C9833704D6}"/>
    <dgm:cxn modelId="{88FABD56-2C94-462B-8AC6-173D955CA7B8}" type="presOf" srcId="{2C28D805-A042-4075-BB10-A53C0EA86310}" destId="{028359DA-7FE6-4CE5-B9B3-D9767A85687F}" srcOrd="0" destOrd="0" presId="urn:microsoft.com/office/officeart/2005/8/layout/list1"/>
    <dgm:cxn modelId="{BC02EAD3-907F-4D5A-A8EB-FA653F374CB4}" type="presOf" srcId="{3BF1D735-2147-47BB-8FA8-C026D8655F3A}" destId="{51131F44-7A2B-459F-A58F-1AC4B3D30160}" srcOrd="1" destOrd="0" presId="urn:microsoft.com/office/officeart/2005/8/layout/list1"/>
    <dgm:cxn modelId="{DE41D1F4-75CE-4970-B115-713B1C5D06C3}" type="presOf" srcId="{733570A2-BA71-45DD-93C2-2CD0817C9F82}" destId="{C3CEA194-7908-46E9-8D79-67B39FBFEA30}" srcOrd="0" destOrd="0" presId="urn:microsoft.com/office/officeart/2005/8/layout/list1"/>
    <dgm:cxn modelId="{7DA41CAD-2679-475B-8AE6-8F524751CA1A}" type="presOf" srcId="{3BF1D735-2147-47BB-8FA8-C026D8655F3A}" destId="{72A7FB31-E08D-444B-8CED-D22503F2314B}" srcOrd="0" destOrd="0" presId="urn:microsoft.com/office/officeart/2005/8/layout/list1"/>
    <dgm:cxn modelId="{357DBEA5-7AAC-43DD-AFAF-0B0FF7118DD8}" type="presOf" srcId="{D0B6B255-6D17-482C-ADE9-E50FDFEDBF3B}" destId="{8E8F3E67-D10B-4500-B218-2F3F5B7E6602}" srcOrd="0" destOrd="0" presId="urn:microsoft.com/office/officeart/2005/8/layout/list1"/>
    <dgm:cxn modelId="{DD2843B8-2196-4DC2-BD14-8F88D0D34104}" srcId="{733570A2-BA71-45DD-93C2-2CD0817C9F82}" destId="{3BF1D735-2147-47BB-8FA8-C026D8655F3A}" srcOrd="0" destOrd="0" parTransId="{5B8F6770-1309-4D81-A40B-CE0078144FD5}" sibTransId="{1B90C1C1-EE55-4C5F-AFB1-0B62A1FC5AD2}"/>
    <dgm:cxn modelId="{82133AA8-F7DC-4701-86F3-CD546DD0C5C1}" srcId="{733570A2-BA71-45DD-93C2-2CD0817C9F82}" destId="{D0B6B255-6D17-482C-ADE9-E50FDFEDBF3B}" srcOrd="2" destOrd="0" parTransId="{BAFC988A-D9B6-4CCD-96B7-A9AFAF91D204}" sibTransId="{161D5E5D-43D9-47DE-AF94-2B0CE532D687}"/>
    <dgm:cxn modelId="{D02EBEDF-F2DB-4875-BAA8-48B5E2EF0517}" type="presOf" srcId="{2C28D805-A042-4075-BB10-A53C0EA86310}" destId="{54617D1D-E71D-4021-A2AD-1A19E270B4A4}" srcOrd="1" destOrd="0" presId="urn:microsoft.com/office/officeart/2005/8/layout/list1"/>
    <dgm:cxn modelId="{593EB12A-0CCE-4D7A-81AD-0CD0D33CCA13}" type="presOf" srcId="{D0B6B255-6D17-482C-ADE9-E50FDFEDBF3B}" destId="{A80B02CA-F00E-4167-BF17-D0C510AFBC72}" srcOrd="1" destOrd="0" presId="urn:microsoft.com/office/officeart/2005/8/layout/list1"/>
    <dgm:cxn modelId="{D5D4FCE7-05FB-4E1E-89B3-33B76DD1D43A}" type="presParOf" srcId="{C3CEA194-7908-46E9-8D79-67B39FBFEA30}" destId="{7E279639-9064-41D1-8D76-7E941CB56FAC}" srcOrd="0" destOrd="0" presId="urn:microsoft.com/office/officeart/2005/8/layout/list1"/>
    <dgm:cxn modelId="{F4492CFC-5972-4115-8581-852F71EEF61C}" type="presParOf" srcId="{7E279639-9064-41D1-8D76-7E941CB56FAC}" destId="{72A7FB31-E08D-444B-8CED-D22503F2314B}" srcOrd="0" destOrd="0" presId="urn:microsoft.com/office/officeart/2005/8/layout/list1"/>
    <dgm:cxn modelId="{B8D90745-BD97-4DAF-8208-252B7AFDF4AD}" type="presParOf" srcId="{7E279639-9064-41D1-8D76-7E941CB56FAC}" destId="{51131F44-7A2B-459F-A58F-1AC4B3D30160}" srcOrd="1" destOrd="0" presId="urn:microsoft.com/office/officeart/2005/8/layout/list1"/>
    <dgm:cxn modelId="{12B36FFC-2AB0-4E9A-8D94-12D6A959B248}" type="presParOf" srcId="{C3CEA194-7908-46E9-8D79-67B39FBFEA30}" destId="{A11DA50F-4FE4-4CF3-A4DA-B9C77ACBBE97}" srcOrd="1" destOrd="0" presId="urn:microsoft.com/office/officeart/2005/8/layout/list1"/>
    <dgm:cxn modelId="{B6DF9BBF-C7B2-4C83-8467-62EDD4CB3860}" type="presParOf" srcId="{C3CEA194-7908-46E9-8D79-67B39FBFEA30}" destId="{4281269A-0A6B-4C0D-9221-3F6DD19EF2F5}" srcOrd="2" destOrd="0" presId="urn:microsoft.com/office/officeart/2005/8/layout/list1"/>
    <dgm:cxn modelId="{3644DF71-5AAA-4CE6-938D-4C98D712E2D5}" type="presParOf" srcId="{C3CEA194-7908-46E9-8D79-67B39FBFEA30}" destId="{8330F73A-C686-44BD-A880-4C0640586967}" srcOrd="3" destOrd="0" presId="urn:microsoft.com/office/officeart/2005/8/layout/list1"/>
    <dgm:cxn modelId="{CC16E633-3BD8-41EE-8473-63BE353703EB}" type="presParOf" srcId="{C3CEA194-7908-46E9-8D79-67B39FBFEA30}" destId="{D7B1C2FF-763B-4647-AB5C-2C1399EA68B2}" srcOrd="4" destOrd="0" presId="urn:microsoft.com/office/officeart/2005/8/layout/list1"/>
    <dgm:cxn modelId="{7A36548B-B52F-40EB-95E7-AFB797A22454}" type="presParOf" srcId="{D7B1C2FF-763B-4647-AB5C-2C1399EA68B2}" destId="{028359DA-7FE6-4CE5-B9B3-D9767A85687F}" srcOrd="0" destOrd="0" presId="urn:microsoft.com/office/officeart/2005/8/layout/list1"/>
    <dgm:cxn modelId="{97B7DB8A-D545-4517-BFEC-A3A748AD450B}" type="presParOf" srcId="{D7B1C2FF-763B-4647-AB5C-2C1399EA68B2}" destId="{54617D1D-E71D-4021-A2AD-1A19E270B4A4}" srcOrd="1" destOrd="0" presId="urn:microsoft.com/office/officeart/2005/8/layout/list1"/>
    <dgm:cxn modelId="{F00AFE7C-0940-4F51-B36B-3BE4FABFC81E}" type="presParOf" srcId="{C3CEA194-7908-46E9-8D79-67B39FBFEA30}" destId="{EA453DA7-2D19-4FC7-A25D-CF0D52F7D47B}" srcOrd="5" destOrd="0" presId="urn:microsoft.com/office/officeart/2005/8/layout/list1"/>
    <dgm:cxn modelId="{F0C4DB57-289D-470F-9194-80020C4A04CC}" type="presParOf" srcId="{C3CEA194-7908-46E9-8D79-67B39FBFEA30}" destId="{54A4C388-8039-46A7-BF63-94F9FDA8254B}" srcOrd="6" destOrd="0" presId="urn:microsoft.com/office/officeart/2005/8/layout/list1"/>
    <dgm:cxn modelId="{9E979B40-0092-486E-8627-923B80CCD8E0}" type="presParOf" srcId="{C3CEA194-7908-46E9-8D79-67B39FBFEA30}" destId="{DC25BD31-A6D1-4253-B168-207890E8AC54}" srcOrd="7" destOrd="0" presId="urn:microsoft.com/office/officeart/2005/8/layout/list1"/>
    <dgm:cxn modelId="{B4A64028-2D8A-4575-9648-752E5C66611D}" type="presParOf" srcId="{C3CEA194-7908-46E9-8D79-67B39FBFEA30}" destId="{ADE0FCC9-AC0A-472C-A742-08CFF3033A7B}" srcOrd="8" destOrd="0" presId="urn:microsoft.com/office/officeart/2005/8/layout/list1"/>
    <dgm:cxn modelId="{8A5E77DD-917A-48F6-9DE1-587F92202091}" type="presParOf" srcId="{ADE0FCC9-AC0A-472C-A742-08CFF3033A7B}" destId="{8E8F3E67-D10B-4500-B218-2F3F5B7E6602}" srcOrd="0" destOrd="0" presId="urn:microsoft.com/office/officeart/2005/8/layout/list1"/>
    <dgm:cxn modelId="{7E8B5540-9236-4C58-AEAA-DA3E742F297C}" type="presParOf" srcId="{ADE0FCC9-AC0A-472C-A742-08CFF3033A7B}" destId="{A80B02CA-F00E-4167-BF17-D0C510AFBC72}" srcOrd="1" destOrd="0" presId="urn:microsoft.com/office/officeart/2005/8/layout/list1"/>
    <dgm:cxn modelId="{F61D2781-EDFB-4E0E-A12E-5F9398A00A63}" type="presParOf" srcId="{C3CEA194-7908-46E9-8D79-67B39FBFEA30}" destId="{6EDA9B4D-E2D4-4B65-B226-D79478EF2059}" srcOrd="9" destOrd="0" presId="urn:microsoft.com/office/officeart/2005/8/layout/list1"/>
    <dgm:cxn modelId="{5F262B53-AC84-4701-8D58-7417D904421B}" type="presParOf" srcId="{C3CEA194-7908-46E9-8D79-67B39FBFEA30}" destId="{050808E7-BD9B-4DF8-9A2B-83590B9A440A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81269A-0A6B-4C0D-9221-3F6DD19EF2F5}">
      <dsp:nvSpPr>
        <dsp:cNvPr id="0" name=""/>
        <dsp:cNvSpPr/>
      </dsp:nvSpPr>
      <dsp:spPr>
        <a:xfrm>
          <a:off x="0" y="242724"/>
          <a:ext cx="3384376" cy="403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1131F44-7A2B-459F-A58F-1AC4B3D30160}">
      <dsp:nvSpPr>
        <dsp:cNvPr id="0" name=""/>
        <dsp:cNvSpPr/>
      </dsp:nvSpPr>
      <dsp:spPr>
        <a:xfrm>
          <a:off x="169218" y="6564"/>
          <a:ext cx="2765099" cy="47232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9545" tIns="0" rIns="89545" bIns="0" numCol="1" spcCol="1270" anchor="ctr" anchorCtr="0">
          <a:noAutofit/>
        </a:bodyPr>
        <a:lstStyle/>
        <a:p>
          <a:pPr lvl="0" algn="l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b="1" kern="1200" dirty="0" smtClean="0"/>
            <a:t>식물인식 인공지능 프로그램</a:t>
          </a:r>
          <a:endParaRPr lang="ko-KR" altLang="en-US" sz="1100" b="1" kern="1200" dirty="0"/>
        </a:p>
      </dsp:txBody>
      <dsp:txXfrm>
        <a:off x="192275" y="29621"/>
        <a:ext cx="2718985" cy="426206"/>
      </dsp:txXfrm>
    </dsp:sp>
    <dsp:sp modelId="{54A4C388-8039-46A7-BF63-94F9FDA8254B}">
      <dsp:nvSpPr>
        <dsp:cNvPr id="0" name=""/>
        <dsp:cNvSpPr/>
      </dsp:nvSpPr>
      <dsp:spPr>
        <a:xfrm>
          <a:off x="0" y="968484"/>
          <a:ext cx="3384376" cy="403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-2232385"/>
              <a:satOff val="13449"/>
              <a:lumOff val="107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4617D1D-E71D-4021-A2AD-1A19E270B4A4}">
      <dsp:nvSpPr>
        <dsp:cNvPr id="0" name=""/>
        <dsp:cNvSpPr/>
      </dsp:nvSpPr>
      <dsp:spPr>
        <a:xfrm>
          <a:off x="169218" y="732324"/>
          <a:ext cx="2765099" cy="472320"/>
        </a:xfrm>
        <a:prstGeom prst="roundRect">
          <a:avLst/>
        </a:prstGeom>
        <a:solidFill>
          <a:schemeClr val="accent4">
            <a:hueOff val="-2232385"/>
            <a:satOff val="13449"/>
            <a:lumOff val="107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9545" tIns="0" rIns="89545" bIns="0" numCol="1" spcCol="1270" anchor="ctr" anchorCtr="0">
          <a:noAutofit/>
        </a:bodyPr>
        <a:lstStyle/>
        <a:p>
          <a:pPr lvl="0" algn="l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b="1" kern="1200" dirty="0" smtClean="0"/>
            <a:t>전용 스마트 폰 </a:t>
          </a:r>
          <a:r>
            <a:rPr lang="en-US" altLang="ko-KR" sz="1100" b="1" kern="1200" dirty="0" smtClean="0"/>
            <a:t>App </a:t>
          </a:r>
          <a:endParaRPr lang="ko-KR" altLang="en-US" sz="1100" b="1" kern="1200" dirty="0"/>
        </a:p>
      </dsp:txBody>
      <dsp:txXfrm>
        <a:off x="192275" y="755381"/>
        <a:ext cx="2718985" cy="426206"/>
      </dsp:txXfrm>
    </dsp:sp>
    <dsp:sp modelId="{050808E7-BD9B-4DF8-9A2B-83590B9A440A}">
      <dsp:nvSpPr>
        <dsp:cNvPr id="0" name=""/>
        <dsp:cNvSpPr/>
      </dsp:nvSpPr>
      <dsp:spPr>
        <a:xfrm>
          <a:off x="0" y="1700808"/>
          <a:ext cx="3384376" cy="403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-4464770"/>
              <a:satOff val="26899"/>
              <a:lumOff val="215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80B02CA-F00E-4167-BF17-D0C510AFBC72}">
      <dsp:nvSpPr>
        <dsp:cNvPr id="0" name=""/>
        <dsp:cNvSpPr/>
      </dsp:nvSpPr>
      <dsp:spPr>
        <a:xfrm>
          <a:off x="169218" y="1458084"/>
          <a:ext cx="2765099" cy="472320"/>
        </a:xfrm>
        <a:prstGeom prst="roundRect">
          <a:avLst/>
        </a:prstGeom>
        <a:solidFill>
          <a:schemeClr val="accent4">
            <a:hueOff val="-4464770"/>
            <a:satOff val="26899"/>
            <a:lumOff val="215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9545" tIns="0" rIns="89545" bIns="0" numCol="1" spcCol="1270" anchor="ctr" anchorCtr="0">
          <a:noAutofit/>
        </a:bodyPr>
        <a:lstStyle/>
        <a:p>
          <a:pPr lvl="0" algn="l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b="1" kern="1200" dirty="0" smtClean="0"/>
            <a:t>각종 센서</a:t>
          </a:r>
          <a:r>
            <a:rPr lang="en-US" altLang="ko-KR" sz="1100" b="1" kern="1200" dirty="0" smtClean="0"/>
            <a:t>, LED, </a:t>
          </a:r>
          <a:r>
            <a:rPr lang="ko-KR" altLang="en-US" sz="1100" b="1" kern="1200" dirty="0" smtClean="0"/>
            <a:t>워터펌프 제어 프로그램</a:t>
          </a:r>
          <a:endParaRPr lang="ko-KR" altLang="en-US" sz="1100" b="1" kern="1200" dirty="0"/>
        </a:p>
      </dsp:txBody>
      <dsp:txXfrm>
        <a:off x="192275" y="1481141"/>
        <a:ext cx="2718985" cy="42620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9736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9736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E45417-A84D-4F0C-A29F-E220B494FC20}" type="datetimeFigureOut">
              <a:rPr lang="ko-KR" altLang="en-US" smtClean="0"/>
              <a:t>2019-11-15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42975" y="746125"/>
            <a:ext cx="4972050" cy="3730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724956"/>
            <a:ext cx="5486400" cy="447627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48185"/>
            <a:ext cx="2971800" cy="4973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9448185"/>
            <a:ext cx="2971800" cy="4973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0ED8A3-975F-414E-BDB4-F115E5184C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36147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0ED8A3-975F-414E-BDB4-F115E5184CCA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3017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0ED8A3-975F-414E-BDB4-F115E5184CCA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29449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0ED8A3-975F-414E-BDB4-F115E5184CCA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35199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0ED8A3-975F-414E-BDB4-F115E5184CCA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93694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0ED8A3-975F-414E-BDB4-F115E5184CCA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21265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0ED8A3-975F-414E-BDB4-F115E5184CCA}" type="slidenum">
              <a:rPr lang="ko-KR" altLang="en-US" smtClean="0"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29489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dirty="0" smtClean="0">
                <a:solidFill>
                  <a:srgbClr val="FF0000"/>
                </a:solidFill>
              </a:rPr>
              <a:t>인공지능을 공부하게 된 계기 설명</a:t>
            </a:r>
            <a:endParaRPr lang="en-US" altLang="ko-KR" sz="1200" dirty="0" smtClean="0">
              <a:solidFill>
                <a:srgbClr val="FF0000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200" dirty="0" smtClean="0">
                <a:solidFill>
                  <a:srgbClr val="FF0000"/>
                </a:solidFill>
              </a:rPr>
              <a:t>저는 </a:t>
            </a:r>
            <a:r>
              <a:rPr lang="en-US" altLang="ko-KR" sz="1200" dirty="0" smtClean="0">
                <a:solidFill>
                  <a:srgbClr val="FF0000"/>
                </a:solidFill>
              </a:rPr>
              <a:t>2016</a:t>
            </a:r>
            <a:r>
              <a:rPr lang="ko-KR" altLang="en-US" sz="1200" dirty="0" smtClean="0">
                <a:solidFill>
                  <a:srgbClr val="FF0000"/>
                </a:solidFill>
              </a:rPr>
              <a:t>년 </a:t>
            </a:r>
            <a:r>
              <a:rPr lang="en-US" altLang="ko-KR" sz="1200" dirty="0" smtClean="0">
                <a:solidFill>
                  <a:srgbClr val="FF0000"/>
                </a:solidFill>
              </a:rPr>
              <a:t>40</a:t>
            </a:r>
            <a:r>
              <a:rPr lang="ko-KR" altLang="en-US" sz="1200" dirty="0" smtClean="0">
                <a:solidFill>
                  <a:srgbClr val="FF0000"/>
                </a:solidFill>
              </a:rPr>
              <a:t>대 중반의 나이에 창업했던 회사도 정리하고</a:t>
            </a:r>
            <a:r>
              <a:rPr lang="en-US" altLang="ko-KR" sz="1200" dirty="0" smtClean="0">
                <a:solidFill>
                  <a:srgbClr val="FF0000"/>
                </a:solidFill>
              </a:rPr>
              <a:t>,</a:t>
            </a:r>
            <a:r>
              <a:rPr lang="en-US" altLang="ko-KR" sz="1200" baseline="0" dirty="0" smtClean="0">
                <a:solidFill>
                  <a:srgbClr val="FF0000"/>
                </a:solidFill>
              </a:rPr>
              <a:t> </a:t>
            </a:r>
            <a:r>
              <a:rPr lang="ko-KR" altLang="en-US" sz="1200" baseline="0" dirty="0" smtClean="0">
                <a:solidFill>
                  <a:srgbClr val="FF0000"/>
                </a:solidFill>
              </a:rPr>
              <a:t>그 동안 생계를 유지하던</a:t>
            </a:r>
            <a:r>
              <a:rPr lang="en-US" altLang="ko-KR" sz="1200" dirty="0" smtClean="0">
                <a:solidFill>
                  <a:srgbClr val="FF0000"/>
                </a:solidFill>
              </a:rPr>
              <a:t> </a:t>
            </a:r>
            <a:r>
              <a:rPr lang="ko-KR" altLang="en-US" sz="1200" dirty="0" smtClean="0">
                <a:solidFill>
                  <a:srgbClr val="FF0000"/>
                </a:solidFill>
              </a:rPr>
              <a:t>과학 학원도 고민 끝에 정리하게 되었습니다</a:t>
            </a:r>
            <a:r>
              <a:rPr lang="en-US" altLang="ko-KR" sz="1200" dirty="0" smtClean="0">
                <a:solidFill>
                  <a:srgbClr val="FF0000"/>
                </a:solidFill>
              </a:rPr>
              <a:t>.</a:t>
            </a:r>
            <a:r>
              <a:rPr lang="ko-KR" altLang="en-US" sz="1200" dirty="0" smtClean="0">
                <a:solidFill>
                  <a:srgbClr val="FF0000"/>
                </a:solidFill>
              </a:rPr>
              <a:t> </a:t>
            </a:r>
            <a:endParaRPr lang="en-US" altLang="ko-KR" sz="1200" dirty="0" smtClean="0">
              <a:solidFill>
                <a:srgbClr val="FF0000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200" dirty="0" smtClean="0">
                <a:solidFill>
                  <a:srgbClr val="FF0000"/>
                </a:solidFill>
              </a:rPr>
              <a:t>당시 저에게는 저의 남은 삶을 변화시킬 무엇인가가 절실하게 필요했습니다</a:t>
            </a:r>
            <a:r>
              <a:rPr lang="en-US" altLang="ko-KR" sz="1200" dirty="0" smtClean="0">
                <a:solidFill>
                  <a:srgbClr val="FF0000"/>
                </a:solidFill>
              </a:rPr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1200" dirty="0" smtClean="0">
                <a:solidFill>
                  <a:srgbClr val="FF0000"/>
                </a:solidFill>
              </a:rPr>
              <a:t>그래서 살기 위해 선택한 것이 인공지능입니다</a:t>
            </a:r>
            <a:r>
              <a:rPr lang="en-US" altLang="ko-KR" sz="1200" dirty="0" smtClean="0">
                <a:solidFill>
                  <a:srgbClr val="FF0000"/>
                </a:solidFill>
              </a:rPr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1200" dirty="0" smtClean="0">
                <a:solidFill>
                  <a:srgbClr val="FF0000"/>
                </a:solidFill>
              </a:rPr>
              <a:t>인공지능을 선택한 이유는 가장 </a:t>
            </a:r>
            <a:r>
              <a:rPr lang="ko-KR" altLang="en-US" sz="1200" dirty="0" err="1" smtClean="0">
                <a:solidFill>
                  <a:srgbClr val="FF0000"/>
                </a:solidFill>
              </a:rPr>
              <a:t>쎄보였습니다</a:t>
            </a:r>
            <a:r>
              <a:rPr lang="en-US" altLang="ko-KR" sz="1200" dirty="0" smtClean="0">
                <a:solidFill>
                  <a:srgbClr val="FF0000"/>
                </a:solidFill>
              </a:rPr>
              <a:t>. </a:t>
            </a:r>
            <a:r>
              <a:rPr lang="ko-KR" altLang="en-US" sz="1200" dirty="0" err="1" smtClean="0">
                <a:solidFill>
                  <a:srgbClr val="FF0000"/>
                </a:solidFill>
              </a:rPr>
              <a:t>ㅎㅎ</a:t>
            </a:r>
            <a:endParaRPr lang="en-US" altLang="ko-KR" sz="1200" dirty="0" smtClean="0">
              <a:solidFill>
                <a:srgbClr val="FF0000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200" dirty="0" smtClean="0">
                <a:solidFill>
                  <a:srgbClr val="FF0000"/>
                </a:solidFill>
              </a:rPr>
              <a:t>저는 인공지능을 전공한 학자나 전문가는 아닙니다만</a:t>
            </a:r>
            <a:r>
              <a:rPr lang="en-US" altLang="ko-KR" sz="1200" dirty="0" smtClean="0">
                <a:solidFill>
                  <a:srgbClr val="FF0000"/>
                </a:solidFill>
              </a:rPr>
              <a:t>…</a:t>
            </a:r>
            <a:r>
              <a:rPr lang="ko-KR" altLang="en-US" sz="1200" dirty="0" smtClean="0">
                <a:solidFill>
                  <a:srgbClr val="FF0000"/>
                </a:solidFill>
              </a:rPr>
              <a:t> 제가 오늘 여러분들과 함께 나누고자 하는 말씀은</a:t>
            </a:r>
            <a:r>
              <a:rPr lang="en-US" altLang="ko-KR" sz="1200" dirty="0" smtClean="0">
                <a:solidFill>
                  <a:srgbClr val="FF0000"/>
                </a:solidFill>
              </a:rPr>
              <a:t>,</a:t>
            </a:r>
          </a:p>
          <a:p>
            <a:pPr marL="171450" indent="-171450">
              <a:buFontTx/>
              <a:buChar char="-"/>
            </a:pPr>
            <a:r>
              <a:rPr lang="ko-KR" altLang="en-US" sz="1200" dirty="0" smtClean="0">
                <a:solidFill>
                  <a:srgbClr val="FF0000"/>
                </a:solidFill>
              </a:rPr>
              <a:t>제가</a:t>
            </a:r>
            <a:r>
              <a:rPr lang="en-US" altLang="ko-KR" sz="1200" dirty="0" smtClean="0">
                <a:solidFill>
                  <a:srgbClr val="FF0000"/>
                </a:solidFill>
              </a:rPr>
              <a:t> </a:t>
            </a:r>
            <a:r>
              <a:rPr lang="ko-KR" altLang="en-US" sz="1200" dirty="0" smtClean="0">
                <a:solidFill>
                  <a:srgbClr val="FF0000"/>
                </a:solidFill>
              </a:rPr>
              <a:t>실제로 진행했고 지금도 하고 있는  </a:t>
            </a:r>
            <a:r>
              <a:rPr lang="en-US" altLang="ko-KR" sz="1200" dirty="0" smtClean="0">
                <a:solidFill>
                  <a:srgbClr val="FF0000"/>
                </a:solidFill>
              </a:rPr>
              <a:t>3</a:t>
            </a:r>
            <a:r>
              <a:rPr lang="ko-KR" altLang="en-US" sz="1200" dirty="0" smtClean="0">
                <a:solidFill>
                  <a:srgbClr val="FF0000"/>
                </a:solidFill>
              </a:rPr>
              <a:t>가지 창업관련 프로젝트를 가지고서 인공지능 및 프로그래밍에 대해서 무지했던 한 일반인이 어떤 시행착오를 거쳐서 인공지능을 어떻게 활용하고 있는지에 대한 사례입니다</a:t>
            </a:r>
            <a:r>
              <a:rPr lang="en-US" altLang="ko-KR" sz="1200" dirty="0" smtClean="0">
                <a:solidFill>
                  <a:srgbClr val="FF0000"/>
                </a:solidFill>
              </a:rPr>
              <a:t>. </a:t>
            </a:r>
          </a:p>
          <a:p>
            <a:endParaRPr lang="ko-KR" altLang="en-US" sz="1200" dirty="0" smtClean="0">
              <a:solidFill>
                <a:srgbClr val="FF0000"/>
              </a:solidFill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0ED8A3-975F-414E-BDB4-F115E5184CCA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48212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0ED8A3-975F-414E-BDB4-F115E5184CCA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76279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여기까지가 오늘 여러분들과 함께 나누고자 하는 이야기의 전처리 마지막 부분입니다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이제 본격적으로 인공지능에 대한 이야기로 넘어가도록 하겠습니다</a:t>
            </a:r>
            <a:r>
              <a:rPr lang="en-US" altLang="ko-KR" dirty="0" smtClean="0"/>
              <a:t>.</a:t>
            </a:r>
            <a:r>
              <a:rPr lang="ko-KR" altLang="en-US" baseline="0" dirty="0" smtClean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0ED8A3-975F-414E-BDB4-F115E5184CCA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33165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0ED8A3-975F-414E-BDB4-F115E5184CCA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65671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0ED8A3-975F-414E-BDB4-F115E5184CCA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15810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0ED8A3-975F-414E-BDB4-F115E5184CCA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72466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0ED8A3-975F-414E-BDB4-F115E5184CCA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12953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0ED8A3-975F-414E-BDB4-F115E5184CCA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3744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46EAF-F7FF-4F3E-9258-2A53B81F3A94}" type="datetimeFigureOut">
              <a:rPr lang="ko-KR" altLang="en-US" smtClean="0"/>
              <a:t>2019-11-15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C9583-20D7-42C5-8C60-1027A62178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28413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46EAF-F7FF-4F3E-9258-2A53B81F3A94}" type="datetimeFigureOut">
              <a:rPr lang="ko-KR" altLang="en-US" smtClean="0"/>
              <a:t>2019-11-15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C9583-20D7-42C5-8C60-1027A62178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01398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46EAF-F7FF-4F3E-9258-2A53B81F3A94}" type="datetimeFigureOut">
              <a:rPr lang="ko-KR" altLang="en-US" smtClean="0"/>
              <a:t>2019-11-15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C9583-20D7-42C5-8C60-1027A62178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44443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46EAF-F7FF-4F3E-9258-2A53B81F3A94}" type="datetimeFigureOut">
              <a:rPr lang="ko-KR" altLang="en-US" smtClean="0"/>
              <a:t>2019-11-15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C9583-20D7-42C5-8C60-1027A62178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1706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46EAF-F7FF-4F3E-9258-2A53B81F3A94}" type="datetimeFigureOut">
              <a:rPr lang="ko-KR" altLang="en-US" smtClean="0"/>
              <a:t>2019-11-15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C9583-20D7-42C5-8C60-1027A62178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21610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46EAF-F7FF-4F3E-9258-2A53B81F3A94}" type="datetimeFigureOut">
              <a:rPr lang="ko-KR" altLang="en-US" smtClean="0"/>
              <a:t>2019-11-15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C9583-20D7-42C5-8C60-1027A62178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0195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46EAF-F7FF-4F3E-9258-2A53B81F3A94}" type="datetimeFigureOut">
              <a:rPr lang="ko-KR" altLang="en-US" smtClean="0"/>
              <a:t>2019-11-15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C9583-20D7-42C5-8C60-1027A62178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43621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46EAF-F7FF-4F3E-9258-2A53B81F3A94}" type="datetimeFigureOut">
              <a:rPr lang="ko-KR" altLang="en-US" smtClean="0"/>
              <a:t>2019-11-15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C9583-20D7-42C5-8C60-1027A62178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00673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46EAF-F7FF-4F3E-9258-2A53B81F3A94}" type="datetimeFigureOut">
              <a:rPr lang="ko-KR" altLang="en-US" smtClean="0"/>
              <a:t>2019-11-15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C9583-20D7-42C5-8C60-1027A62178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79885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46EAF-F7FF-4F3E-9258-2A53B81F3A94}" type="datetimeFigureOut">
              <a:rPr lang="ko-KR" altLang="en-US" smtClean="0"/>
              <a:t>2019-11-15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C9583-20D7-42C5-8C60-1027A62178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63323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46EAF-F7FF-4F3E-9258-2A53B81F3A94}" type="datetimeFigureOut">
              <a:rPr lang="ko-KR" altLang="en-US" smtClean="0"/>
              <a:t>2019-11-15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C9583-20D7-42C5-8C60-1027A62178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24468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546EAF-F7FF-4F3E-9258-2A53B81F3A94}" type="datetimeFigureOut">
              <a:rPr lang="ko-KR" altLang="en-US" smtClean="0"/>
              <a:t>2019-11-15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CC9583-20D7-42C5-8C60-1027A62178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85516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JP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media" Target="file:///D:\&#44305;&#51452;&#51648;&#50669;&#44592;&#50629;&#44053;&#50672;\&#44053;&#50672;ppt\%5bSHANA%5d&#49828;&#47560;&#53944;&#54044;&#49885;&#47932;&#54617;&#49845;&#44208;&#44284;.wmv" TargetMode="External"/><Relationship Id="rId7" Type="http://schemas.openxmlformats.org/officeDocument/2006/relationships/image" Target="../media/image14.png"/><Relationship Id="rId2" Type="http://schemas.openxmlformats.org/officeDocument/2006/relationships/video" Target="file:///D:\&#49324;&#51652;&amp;&#46041;&#50689;&#49345;\%5bSHANA%5d%5bSHANA%5d&#52852;&#46993;&#53076;&#50640;&#54617;&#49845;_Trim.wmv" TargetMode="External"/><Relationship Id="rId1" Type="http://schemas.microsoft.com/office/2007/relationships/media" Target="file:///D:\&#49324;&#51652;&amp;&#46041;&#50689;&#49345;\%5bSHANA%5d%5bSHANA%5d&#52852;&#46993;&#53076;&#50640;&#54617;&#49845;_Trim.wmv" TargetMode="External"/><Relationship Id="rId6" Type="http://schemas.openxmlformats.org/officeDocument/2006/relationships/image" Target="../media/image13.png"/><Relationship Id="rId5" Type="http://schemas.openxmlformats.org/officeDocument/2006/relationships/slideLayout" Target="../slideLayouts/slideLayout7.xml"/><Relationship Id="rId4" Type="http://schemas.openxmlformats.org/officeDocument/2006/relationships/video" Target="file:///D:\&#44305;&#51452;&#51648;&#50669;&#44592;&#50629;&#44053;&#50672;\&#44053;&#50672;ppt\%5bSHANA%5d&#49828;&#47560;&#53944;&#54044;&#49885;&#47932;&#54617;&#49845;&#44208;&#44284;.wmv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eg"/><Relationship Id="rId3" Type="http://schemas.openxmlformats.org/officeDocument/2006/relationships/image" Target="../media/image22.jpeg"/><Relationship Id="rId7" Type="http://schemas.openxmlformats.org/officeDocument/2006/relationships/image" Target="../media/image26.jpe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jpeg"/><Relationship Id="rId5" Type="http://schemas.openxmlformats.org/officeDocument/2006/relationships/image" Target="../media/image24.jpeg"/><Relationship Id="rId4" Type="http://schemas.openxmlformats.org/officeDocument/2006/relationships/image" Target="../media/image23.jpeg"/><Relationship Id="rId9" Type="http://schemas.openxmlformats.org/officeDocument/2006/relationships/image" Target="../media/image28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jpg"/><Relationship Id="rId4" Type="http://schemas.openxmlformats.org/officeDocument/2006/relationships/image" Target="../media/image38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52.png"/><Relationship Id="rId2" Type="http://schemas.openxmlformats.org/officeDocument/2006/relationships/video" Target="file:///D:\&#49324;&#51652;&amp;&#46041;&#50689;&#49345;\%5bSHANA%5d&#51064;&#49885;&#44396;&#54788;&#44208;&#44284;.wmv" TargetMode="External"/><Relationship Id="rId1" Type="http://schemas.microsoft.com/office/2007/relationships/media" Target="file:///D:\&#49324;&#51652;&amp;&#46041;&#50689;&#49345;\%5bSHANA%5d&#51064;&#49885;&#44396;&#54788;&#44208;&#44284;.wmv" TargetMode="External"/><Relationship Id="rId6" Type="http://schemas.openxmlformats.org/officeDocument/2006/relationships/image" Target="../media/image51.JPG"/><Relationship Id="rId5" Type="http://schemas.openxmlformats.org/officeDocument/2006/relationships/image" Target="../media/image50.JPG"/><Relationship Id="rId4" Type="http://schemas.openxmlformats.org/officeDocument/2006/relationships/notesSlide" Target="../notesSlides/notesSlide1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microsoft.com/office/2007/relationships/media" Target="file:///D:\&#44305;&#51452;&#51648;&#50669;&#44592;&#50629;&#44053;&#50672;\&#44053;&#50672;ppt\%5bSHANA%5dTensorFlow%20YOLOv3%20TF2.0_Trim.wmv" TargetMode="External"/><Relationship Id="rId7" Type="http://schemas.openxmlformats.org/officeDocument/2006/relationships/image" Target="../media/image56.png"/><Relationship Id="rId2" Type="http://schemas.openxmlformats.org/officeDocument/2006/relationships/video" Target="file:///D:\&#44305;&#51452;&#51648;&#50669;&#44592;&#50629;&#44053;&#50672;\&#44053;&#50672;ppt\%5bSHANA%5dSSD%20Mobilenet%20on%20TX2_Trim.wmv" TargetMode="External"/><Relationship Id="rId1" Type="http://schemas.microsoft.com/office/2007/relationships/media" Target="file:///D:\&#44305;&#51452;&#51648;&#50669;&#44592;&#50629;&#44053;&#50672;\&#44053;&#50672;ppt\%5bSHANA%5dSSD%20Mobilenet%20on%20TX2_Trim.wmv" TargetMode="External"/><Relationship Id="rId6" Type="http://schemas.openxmlformats.org/officeDocument/2006/relationships/notesSlide" Target="../notesSlides/notesSlide12.xml"/><Relationship Id="rId5" Type="http://schemas.openxmlformats.org/officeDocument/2006/relationships/slideLayout" Target="../slideLayouts/slideLayout7.xml"/><Relationship Id="rId4" Type="http://schemas.openxmlformats.org/officeDocument/2006/relationships/video" Target="file:///D:\&#44305;&#51452;&#51648;&#50669;&#44592;&#50629;&#44053;&#50672;\&#44053;&#50672;ppt\%5bSHANA%5dTensorFlow%20YOLOv3%20TF2.0_Trim.wmv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ensorflow/models" TargetMode="External"/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file:///D:\&#44305;&#51452;&#51648;&#50669;&#44592;&#50629;&#44053;&#50672;\&#44053;&#50672;ppt\%5bSHANA%5d&#52280;&#51312;&#50808;&#44397;&#46041;&#50689;&#49345;.wmv" TargetMode="External"/><Relationship Id="rId1" Type="http://schemas.microsoft.com/office/2007/relationships/media" Target="file:///D:\&#44305;&#51452;&#51648;&#50669;&#44592;&#50629;&#44053;&#50672;\&#44053;&#50672;ppt\%5bSHANA%5d&#52280;&#51312;&#50808;&#44397;&#46041;&#50689;&#49345;.wmv" TargetMode="External"/><Relationship Id="rId4" Type="http://schemas.openxmlformats.org/officeDocument/2006/relationships/image" Target="../media/image60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file:///D:\0214&#54532;&#47196;&#51229;&#53944;&#48156;&#54364;_&#51060;&#50689;&#48176;\&#46972;&#48296;&#47553;&#51089;&#50629;_Trim.wmv" TargetMode="External"/><Relationship Id="rId1" Type="http://schemas.microsoft.com/office/2007/relationships/media" Target="file:///D:\0214&#54532;&#47196;&#51229;&#53944;&#48156;&#54364;_&#51060;&#50689;&#48176;\&#46972;&#48296;&#47553;&#51089;&#50629;_Trim.wmv" TargetMode="External"/><Relationship Id="rId5" Type="http://schemas.openxmlformats.org/officeDocument/2006/relationships/image" Target="../media/image63.png"/><Relationship Id="rId4" Type="http://schemas.openxmlformats.org/officeDocument/2006/relationships/image" Target="../media/image62.JP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g"/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file:///D:\0214&#54532;&#47196;&#51229;&#53944;&#48156;&#54364;_&#51060;&#50689;&#48176;\&#54617;&#49845;&#44284;&#51221;.wmv" TargetMode="External"/><Relationship Id="rId1" Type="http://schemas.microsoft.com/office/2007/relationships/media" Target="file:///D:\0214&#54532;&#47196;&#51229;&#53944;&#48156;&#54364;_&#51060;&#50689;&#48176;\&#54617;&#49845;&#44284;&#51221;.wmv" TargetMode="External"/><Relationship Id="rId4" Type="http://schemas.openxmlformats.org/officeDocument/2006/relationships/image" Target="../media/image7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3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file:///D:\&#44305;&#51452;&#51648;&#50669;&#44592;&#50629;&#44053;&#50672;\&#44053;&#50672;ppt\&#54868;&#51116;&#51064;&#49885;.wmv" TargetMode="External"/><Relationship Id="rId1" Type="http://schemas.microsoft.com/office/2007/relationships/media" Target="file:///D:\&#44305;&#51452;&#51648;&#50669;&#44592;&#50629;&#44053;&#50672;\&#44053;&#50672;ppt\&#54868;&#51116;&#51064;&#49885;.wmv" TargetMode="External"/><Relationship Id="rId4" Type="http://schemas.openxmlformats.org/officeDocument/2006/relationships/image" Target="../media/image74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83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file:///D:\&#44305;&#51452;&#51648;&#50669;&#44592;&#50629;&#44053;&#50672;\&#44053;&#50672;ppt\&#50620;&#44404;&#51064;&#49885;.wmv" TargetMode="External"/><Relationship Id="rId1" Type="http://schemas.microsoft.com/office/2007/relationships/media" Target="file:///D:\&#44305;&#51452;&#51648;&#50669;&#44592;&#50629;&#44053;&#50672;\&#44053;&#50672;ppt\&#50620;&#44404;&#51064;&#49885;.wmv" TargetMode="External"/><Relationship Id="rId5" Type="http://schemas.openxmlformats.org/officeDocument/2006/relationships/image" Target="../media/image84.png"/><Relationship Id="rId4" Type="http://schemas.openxmlformats.org/officeDocument/2006/relationships/notesSlide" Target="../notesSlides/notesSlide1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eg"/><Relationship Id="rId2" Type="http://schemas.openxmlformats.org/officeDocument/2006/relationships/image" Target="../media/image85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7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file:///D:\0214&#54532;&#47196;&#51229;&#53944;&#48156;&#54364;_&#51060;&#50689;&#48176;\FaceID.wmv" TargetMode="External"/><Relationship Id="rId1" Type="http://schemas.microsoft.com/office/2007/relationships/media" Target="file:///D:\0214&#54532;&#47196;&#51229;&#53944;&#48156;&#54364;_&#51060;&#50689;&#48176;\FaceID.wmv" TargetMode="External"/><Relationship Id="rId4" Type="http://schemas.openxmlformats.org/officeDocument/2006/relationships/image" Target="../media/image88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file:///D:\&#44305;&#51452;&#51648;&#50669;&#44592;&#50629;&#44053;&#50672;\&#44053;&#50672;ppt\&#51204;&#52376;&#47532;_&#48120;&#50756;&#49457;_Trim.wmv" TargetMode="External"/><Relationship Id="rId1" Type="http://schemas.microsoft.com/office/2007/relationships/media" Target="file:///D:\&#44305;&#51452;&#51648;&#50669;&#44592;&#50629;&#44053;&#50672;\&#44053;&#50672;ppt\&#51204;&#52376;&#47532;_&#48120;&#50756;&#49457;_Trim.wmv" TargetMode="External"/><Relationship Id="rId4" Type="http://schemas.openxmlformats.org/officeDocument/2006/relationships/image" Target="../media/image89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g"/><Relationship Id="rId2" Type="http://schemas.openxmlformats.org/officeDocument/2006/relationships/image" Target="../media/image9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3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file:///D:\&#49324;&#51652;&amp;&#46041;&#50689;&#49345;\%5bSHANA%5d&#49828;&#47560;&#53944;&#54044;MVP.wmv" TargetMode="External"/><Relationship Id="rId1" Type="http://schemas.microsoft.com/office/2007/relationships/media" Target="file:///D:\&#49324;&#51652;&amp;&#46041;&#50689;&#49345;\%5bSHANA%5d&#49828;&#47560;&#53944;&#54044;MVP.wmv" TargetMode="External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4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8.png"/><Relationship Id="rId4" Type="http://schemas.openxmlformats.org/officeDocument/2006/relationships/image" Target="../media/image97.jpe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JP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jpeg"/><Relationship Id="rId2" Type="http://schemas.openxmlformats.org/officeDocument/2006/relationships/image" Target="../media/image10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3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673997" y="1484784"/>
            <a:ext cx="566267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/>
              <a:t>딥러닝</a:t>
            </a:r>
            <a:r>
              <a:rPr lang="ko-KR" altLang="en-US" sz="2000" dirty="0"/>
              <a:t> 프레임워크를 활용한 영상 속 물체 </a:t>
            </a:r>
            <a:r>
              <a:rPr lang="ko-KR" altLang="en-US" sz="2000" dirty="0" smtClean="0"/>
              <a:t>인식</a:t>
            </a:r>
            <a:r>
              <a:rPr lang="en-US" altLang="ko-KR" sz="2000" dirty="0" smtClean="0"/>
              <a:t>,</a:t>
            </a:r>
            <a:r>
              <a:rPr lang="ko-KR" altLang="en-US" sz="2000" dirty="0" smtClean="0"/>
              <a:t> </a:t>
            </a:r>
            <a:endParaRPr lang="en-US" altLang="ko-KR" sz="2000" dirty="0" smtClean="0"/>
          </a:p>
          <a:p>
            <a:pPr>
              <a:lnSpc>
                <a:spcPct val="150000"/>
              </a:lnSpc>
            </a:pPr>
            <a:r>
              <a:rPr lang="ko-KR" altLang="en-US" sz="2000" dirty="0" smtClean="0"/>
              <a:t>이미지 </a:t>
            </a:r>
            <a:r>
              <a:rPr lang="ko-KR" altLang="en-US" sz="2000" dirty="0"/>
              <a:t>전처리</a:t>
            </a:r>
            <a:r>
              <a:rPr lang="en-US" altLang="ko-KR" sz="2000" dirty="0"/>
              <a:t>(</a:t>
            </a:r>
            <a:r>
              <a:rPr lang="en-US" altLang="ko-KR" sz="2000" dirty="0" err="1"/>
              <a:t>preprocessig</a:t>
            </a:r>
            <a:r>
              <a:rPr lang="en-US" altLang="ko-KR" sz="2000" dirty="0"/>
              <a:t>) </a:t>
            </a:r>
            <a:r>
              <a:rPr lang="ko-KR" altLang="en-US" sz="2000" dirty="0"/>
              <a:t>과정</a:t>
            </a:r>
            <a:r>
              <a:rPr lang="en-US" altLang="ko-KR" sz="2000" dirty="0"/>
              <a:t>, </a:t>
            </a:r>
            <a:r>
              <a:rPr lang="ko-KR" altLang="en-US" sz="2000" dirty="0"/>
              <a:t>음성 인식과 자연어 처리에 필요한 </a:t>
            </a:r>
            <a:r>
              <a:rPr lang="en-US" altLang="ko-KR" sz="2000" dirty="0"/>
              <a:t>seq2seq </a:t>
            </a:r>
            <a:r>
              <a:rPr lang="ko-KR" altLang="en-US" sz="2000" dirty="0"/>
              <a:t>모델 소개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613980" y="4997261"/>
            <a:ext cx="27363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/>
              <a:t>한성대학교  연구원 이영배</a:t>
            </a:r>
            <a:endParaRPr lang="ko-KR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4456150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50625" y="1362394"/>
            <a:ext cx="40324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(3) </a:t>
            </a:r>
            <a:r>
              <a:rPr lang="ko-KR" altLang="en-US" sz="1400" dirty="0" smtClean="0"/>
              <a:t>따라 할 만한 모델이 나올 때까지 검색 </a:t>
            </a:r>
            <a:endParaRPr lang="ko-KR" altLang="en-US" sz="14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4538" y="2132856"/>
            <a:ext cx="3871565" cy="3960440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323528" y="159023"/>
            <a:ext cx="5112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창</a:t>
            </a:r>
            <a:r>
              <a:rPr lang="ko-KR" altLang="en-US" dirty="0" smtClean="0"/>
              <a:t>업 프로젝트 </a:t>
            </a:r>
            <a:r>
              <a:rPr lang="en-US" altLang="ko-KR" dirty="0"/>
              <a:t>1</a:t>
            </a:r>
            <a:r>
              <a:rPr lang="en-US" altLang="ko-KR" dirty="0" smtClean="0"/>
              <a:t>. AI</a:t>
            </a:r>
            <a:r>
              <a:rPr lang="ko-KR" altLang="en-US" dirty="0" smtClean="0"/>
              <a:t>를 활용한</a:t>
            </a:r>
            <a:r>
              <a:rPr lang="en-US" altLang="ko-KR" dirty="0" smtClean="0"/>
              <a:t> </a:t>
            </a:r>
            <a:r>
              <a:rPr lang="ko-KR" altLang="en-US" dirty="0" smtClean="0"/>
              <a:t>식물 관리 시스템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23528" y="927884"/>
            <a:ext cx="58326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3. </a:t>
            </a:r>
            <a:r>
              <a:rPr lang="ko-KR" altLang="en-US" sz="1400" dirty="0" smtClean="0"/>
              <a:t>식물 인식 인공지능 구현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과정 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8461413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65045" y="1435499"/>
            <a:ext cx="3096344" cy="42934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/>
              <a:t>(4) </a:t>
            </a:r>
            <a:r>
              <a:rPr lang="ko-KR" altLang="en-US" sz="1400" dirty="0" smtClean="0"/>
              <a:t>구현 개요</a:t>
            </a:r>
            <a:endParaRPr lang="en-US" altLang="ko-KR" sz="1400" dirty="0" smtClean="0"/>
          </a:p>
          <a:p>
            <a:pPr>
              <a:lnSpc>
                <a:spcPct val="150000"/>
              </a:lnSpc>
            </a:pPr>
            <a:r>
              <a:rPr lang="ko-KR" altLang="en-US" sz="1200" dirty="0" smtClean="0"/>
              <a:t>  </a:t>
            </a:r>
            <a:r>
              <a:rPr lang="en-US" altLang="ko-KR" sz="1200" dirty="0" smtClean="0"/>
              <a:t>(1) </a:t>
            </a:r>
            <a:r>
              <a:rPr lang="ko-KR" altLang="en-US" sz="1200" dirty="0" smtClean="0"/>
              <a:t>사용 모델 </a:t>
            </a:r>
            <a:r>
              <a:rPr lang="en-US" altLang="ko-KR" sz="1200" dirty="0" smtClean="0"/>
              <a:t>: Inception v3</a:t>
            </a:r>
          </a:p>
          <a:p>
            <a:pPr>
              <a:lnSpc>
                <a:spcPct val="150000"/>
              </a:lnSpc>
            </a:pPr>
            <a:r>
              <a:rPr lang="ko-KR" altLang="en-US" sz="1200" dirty="0" smtClean="0"/>
              <a:t>  </a:t>
            </a:r>
            <a:r>
              <a:rPr lang="en-US" altLang="ko-KR" sz="1200" dirty="0" smtClean="0"/>
              <a:t>(2) </a:t>
            </a:r>
            <a:r>
              <a:rPr lang="ko-KR" altLang="en-US" sz="1200" dirty="0" smtClean="0"/>
              <a:t>구현 대상 </a:t>
            </a:r>
            <a:r>
              <a:rPr lang="en-US" altLang="ko-KR" sz="1200" dirty="0" smtClean="0"/>
              <a:t>: </a:t>
            </a:r>
            <a:r>
              <a:rPr lang="ko-KR" altLang="en-US" sz="1200" dirty="0" smtClean="0"/>
              <a:t>식물</a:t>
            </a:r>
            <a:r>
              <a:rPr lang="en-US" altLang="ko-KR" sz="1200" dirty="0" smtClean="0"/>
              <a:t>(</a:t>
            </a:r>
            <a:r>
              <a:rPr lang="ko-KR" altLang="en-US" sz="1200" dirty="0" err="1" smtClean="0"/>
              <a:t>카랑코에</a:t>
            </a:r>
            <a:r>
              <a:rPr lang="en-US" altLang="ko-KR" sz="1200" dirty="0" smtClean="0"/>
              <a:t>)</a:t>
            </a:r>
            <a:r>
              <a:rPr lang="ko-KR" altLang="en-US" sz="1200" dirty="0" smtClean="0"/>
              <a:t> 인식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ko-KR" altLang="en-US" sz="1200" dirty="0" smtClean="0"/>
              <a:t>  </a:t>
            </a:r>
            <a:r>
              <a:rPr lang="en-US" altLang="ko-KR" sz="1200" dirty="0" smtClean="0"/>
              <a:t>(3) </a:t>
            </a:r>
            <a:r>
              <a:rPr lang="ko-KR" altLang="en-US" sz="1200" dirty="0" smtClean="0"/>
              <a:t>구현 과정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    ① </a:t>
            </a:r>
            <a:r>
              <a:rPr lang="ko-KR" altLang="en-US" sz="1200" dirty="0" smtClean="0"/>
              <a:t>학습 시킬 </a:t>
            </a:r>
            <a:r>
              <a:rPr lang="en-US" altLang="ko-KR" sz="1200" dirty="0" smtClean="0"/>
              <a:t>5</a:t>
            </a:r>
            <a:r>
              <a:rPr lang="ko-KR" altLang="en-US" sz="1200" dirty="0" smtClean="0"/>
              <a:t>개의 식물 선정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  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- </a:t>
            </a:r>
            <a:r>
              <a:rPr lang="ko-KR" altLang="en-US" sz="1200" dirty="0" smtClean="0"/>
              <a:t>대나무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   - </a:t>
            </a:r>
            <a:r>
              <a:rPr lang="ko-KR" altLang="en-US" sz="1200" dirty="0" err="1" smtClean="0"/>
              <a:t>카랑코에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   - </a:t>
            </a:r>
            <a:r>
              <a:rPr lang="ko-KR" altLang="en-US" sz="1200" dirty="0" smtClean="0"/>
              <a:t>상추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   - </a:t>
            </a:r>
            <a:r>
              <a:rPr lang="ko-KR" altLang="en-US" sz="1200" dirty="0" smtClean="0"/>
              <a:t>고추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   - </a:t>
            </a:r>
            <a:r>
              <a:rPr lang="ko-KR" altLang="en-US" sz="1200" dirty="0" err="1" smtClean="0"/>
              <a:t>산세베리</a:t>
            </a:r>
            <a:r>
              <a:rPr lang="ko-KR" altLang="en-US" sz="1200" dirty="0" err="1"/>
              <a:t>아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</a:t>
            </a:r>
            <a:r>
              <a:rPr lang="en-US" altLang="ko-KR" sz="1200" dirty="0"/>
              <a:t>②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5</a:t>
            </a:r>
            <a:r>
              <a:rPr lang="ko-KR" altLang="en-US" sz="1200" dirty="0"/>
              <a:t>개의 </a:t>
            </a:r>
            <a:r>
              <a:rPr lang="ko-KR" altLang="en-US" sz="1200" dirty="0" smtClean="0"/>
              <a:t>폴더를 준비 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    : </a:t>
            </a:r>
            <a:r>
              <a:rPr lang="ko-KR" altLang="en-US" sz="1200" dirty="0" smtClean="0"/>
              <a:t>식물 별로 사진 </a:t>
            </a:r>
            <a:r>
              <a:rPr lang="en-US" altLang="ko-KR" sz="1200" dirty="0" smtClean="0"/>
              <a:t>100</a:t>
            </a:r>
            <a:r>
              <a:rPr lang="ko-KR" altLang="en-US" sz="1200" dirty="0" smtClean="0"/>
              <a:t>장씩 저장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</a:t>
            </a:r>
            <a:r>
              <a:rPr lang="en-US" altLang="ko-KR" sz="1200" dirty="0"/>
              <a:t>③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학습진행 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</a:t>
            </a:r>
            <a:r>
              <a:rPr lang="en-US" altLang="ko-KR" sz="1200" dirty="0"/>
              <a:t>④</a:t>
            </a:r>
            <a:r>
              <a:rPr lang="en-US" altLang="ko-KR" sz="1200" dirty="0" smtClean="0"/>
              <a:t> </a:t>
            </a:r>
            <a:r>
              <a:rPr lang="ko-KR" altLang="en-US" sz="1200" dirty="0" err="1" smtClean="0"/>
              <a:t>스마트폰으로</a:t>
            </a:r>
            <a:r>
              <a:rPr lang="ko-KR" altLang="en-US" sz="1200" dirty="0" smtClean="0"/>
              <a:t> </a:t>
            </a:r>
            <a:r>
              <a:rPr lang="ko-KR" altLang="en-US" sz="1200" dirty="0" err="1" smtClean="0"/>
              <a:t>카랑코에</a:t>
            </a:r>
            <a:r>
              <a:rPr lang="ko-KR" altLang="en-US" sz="1200" dirty="0" smtClean="0"/>
              <a:t> 촬영  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</a:t>
            </a:r>
            <a:r>
              <a:rPr lang="en-US" altLang="ko-KR" sz="1200" dirty="0"/>
              <a:t>⑤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학습 결과 확인</a:t>
            </a:r>
            <a:endParaRPr lang="ko-KR" altLang="en-US" sz="12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2341" y="2731643"/>
            <a:ext cx="5467669" cy="321763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2341" y="1790847"/>
            <a:ext cx="5467670" cy="766369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323528" y="159023"/>
            <a:ext cx="5112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창</a:t>
            </a:r>
            <a:r>
              <a:rPr lang="ko-KR" altLang="en-US" dirty="0" smtClean="0"/>
              <a:t>업 프로젝트 </a:t>
            </a:r>
            <a:r>
              <a:rPr lang="en-US" altLang="ko-KR" dirty="0"/>
              <a:t>1</a:t>
            </a:r>
            <a:r>
              <a:rPr lang="en-US" altLang="ko-KR" dirty="0" smtClean="0"/>
              <a:t>. AI</a:t>
            </a:r>
            <a:r>
              <a:rPr lang="ko-KR" altLang="en-US" dirty="0" smtClean="0"/>
              <a:t>를 활용한</a:t>
            </a:r>
            <a:r>
              <a:rPr lang="en-US" altLang="ko-KR" dirty="0" smtClean="0"/>
              <a:t> </a:t>
            </a:r>
            <a:r>
              <a:rPr lang="ko-KR" altLang="en-US" dirty="0" smtClean="0"/>
              <a:t>식물 관리 시스템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23528" y="927884"/>
            <a:ext cx="58326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3. </a:t>
            </a:r>
            <a:r>
              <a:rPr lang="ko-KR" altLang="en-US" sz="1400" dirty="0" smtClean="0"/>
              <a:t>식물 인식 인공지능 구현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과정 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6602950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3528" y="2264018"/>
            <a:ext cx="15796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atin typeface="Arial"/>
                <a:cs typeface="Arial"/>
              </a:rPr>
              <a:t>► 학습과정  </a:t>
            </a:r>
            <a:endParaRPr lang="ko-KR" altLang="en-US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4572008" y="2264017"/>
            <a:ext cx="15796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atin typeface="Arial"/>
                <a:cs typeface="Arial"/>
              </a:rPr>
              <a:t>► 결과 확인 </a:t>
            </a:r>
            <a:endParaRPr lang="ko-KR" altLang="en-US" sz="1400" dirty="0"/>
          </a:p>
        </p:txBody>
      </p:sp>
      <p:sp>
        <p:nvSpPr>
          <p:cNvPr id="11" name="직사각형 10"/>
          <p:cNvSpPr/>
          <p:nvPr/>
        </p:nvSpPr>
        <p:spPr>
          <a:xfrm>
            <a:off x="460318" y="1424380"/>
            <a:ext cx="1962397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/>
              <a:t>(5) </a:t>
            </a:r>
            <a:r>
              <a:rPr lang="ko-KR" altLang="en-US" sz="1400" dirty="0" smtClean="0"/>
              <a:t>학습 과정 및 결과 </a:t>
            </a:r>
            <a:endParaRPr lang="en-US" altLang="ko-KR" sz="1400" dirty="0"/>
          </a:p>
        </p:txBody>
      </p:sp>
      <p:pic>
        <p:nvPicPr>
          <p:cNvPr id="13" name="[SHANA][SHANA]카랑코에학습_Trim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40078" y="2699097"/>
            <a:ext cx="3643889" cy="2049688"/>
          </a:xfrm>
          <a:prstGeom prst="rect">
            <a:avLst/>
          </a:prstGeom>
        </p:spPr>
      </p:pic>
      <p:pic>
        <p:nvPicPr>
          <p:cNvPr id="3" name="[SHANA]스마트팜식물학습결과.wmv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link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716016" y="2699097"/>
            <a:ext cx="3643890" cy="2049688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323528" y="159023"/>
            <a:ext cx="5112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창</a:t>
            </a:r>
            <a:r>
              <a:rPr lang="ko-KR" altLang="en-US" dirty="0" smtClean="0"/>
              <a:t>업 프로젝트 </a:t>
            </a:r>
            <a:r>
              <a:rPr lang="en-US" altLang="ko-KR" dirty="0"/>
              <a:t>1</a:t>
            </a:r>
            <a:r>
              <a:rPr lang="en-US" altLang="ko-KR" dirty="0" smtClean="0"/>
              <a:t>. AI</a:t>
            </a:r>
            <a:r>
              <a:rPr lang="ko-KR" altLang="en-US" dirty="0" smtClean="0"/>
              <a:t>를 활용한</a:t>
            </a:r>
            <a:r>
              <a:rPr lang="en-US" altLang="ko-KR" dirty="0" smtClean="0"/>
              <a:t> </a:t>
            </a:r>
            <a:r>
              <a:rPr lang="ko-KR" altLang="en-US" dirty="0" smtClean="0"/>
              <a:t>식물 관리 시스템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323528" y="927884"/>
            <a:ext cx="58326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3. </a:t>
            </a:r>
            <a:r>
              <a:rPr lang="ko-KR" altLang="en-US" sz="1400" dirty="0" smtClean="0"/>
              <a:t>식물 인식 인공지능 구현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과정 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498184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3528" y="183763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창업 프로젝트 </a:t>
            </a:r>
            <a:r>
              <a:rPr lang="en-US" altLang="ko-KR" dirty="0"/>
              <a:t>2</a:t>
            </a:r>
            <a:r>
              <a:rPr lang="en-US" altLang="ko-KR" dirty="0" smtClean="0"/>
              <a:t>. CCTV</a:t>
            </a:r>
            <a:r>
              <a:rPr lang="ko-KR" altLang="en-US" dirty="0" smtClean="0"/>
              <a:t>에 사람의 마음을 담는다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452320" y="214540"/>
            <a:ext cx="1361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solidFill>
                  <a:srgbClr val="0070C0"/>
                </a:solidFill>
              </a:rPr>
              <a:t>인공지능 구현</a:t>
            </a:r>
            <a:endParaRPr lang="ko-KR" altLang="en-US" sz="1400" b="1" dirty="0">
              <a:solidFill>
                <a:srgbClr val="0070C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23528" y="1124744"/>
            <a:ext cx="612114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/>
              <a:t>1. </a:t>
            </a:r>
            <a:r>
              <a:rPr lang="ko-KR" altLang="en-US" sz="1400" dirty="0" smtClean="0"/>
              <a:t>프로젝트 소개</a:t>
            </a:r>
            <a:br>
              <a:rPr lang="ko-KR" altLang="en-US" sz="1400" dirty="0" smtClean="0"/>
            </a:br>
            <a:r>
              <a:rPr lang="ko-KR" altLang="en-US" sz="1400" dirty="0" smtClean="0"/>
              <a:t>   </a:t>
            </a:r>
            <a:r>
              <a:rPr lang="en-US" altLang="ko-KR" sz="1200" dirty="0" smtClean="0"/>
              <a:t>- </a:t>
            </a:r>
            <a:r>
              <a:rPr lang="ko-KR" altLang="en-US" sz="1200" dirty="0" err="1" smtClean="0"/>
              <a:t>딥러닝을</a:t>
            </a:r>
            <a:r>
              <a:rPr lang="ko-KR" altLang="en-US" sz="1200" dirty="0" smtClean="0"/>
              <a:t> 기반으로 하는 영상 속 물체 인식 프로그램 개발 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   - </a:t>
            </a:r>
            <a:r>
              <a:rPr lang="ko-KR" altLang="en-US" sz="1200" dirty="0" smtClean="0"/>
              <a:t>적용 </a:t>
            </a:r>
            <a:r>
              <a:rPr lang="en-US" altLang="ko-KR" sz="1200" dirty="0" smtClean="0"/>
              <a:t>: </a:t>
            </a:r>
            <a:r>
              <a:rPr lang="ko-KR" altLang="en-US" sz="1200" dirty="0" smtClean="0"/>
              <a:t>지능형 </a:t>
            </a:r>
            <a:r>
              <a:rPr lang="en-US" altLang="ko-KR" sz="1200" dirty="0" err="1" smtClean="0"/>
              <a:t>cctv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화재나 폭행 같은 긴급 상황 조기 포착</a:t>
            </a:r>
            <a:r>
              <a:rPr lang="en-US" altLang="ko-KR" sz="1200" dirty="0" smtClean="0"/>
              <a:t>,</a:t>
            </a:r>
            <a:r>
              <a:rPr lang="ko-KR" altLang="en-US" sz="1200" dirty="0" smtClean="0"/>
              <a:t>  </a:t>
            </a:r>
            <a:r>
              <a:rPr lang="en-US" altLang="ko-KR" sz="1200" dirty="0" smtClean="0"/>
              <a:t>1</a:t>
            </a:r>
            <a:r>
              <a:rPr lang="ko-KR" altLang="en-US" sz="1200" dirty="0" smtClean="0"/>
              <a:t>인 가구 보안 솔루</a:t>
            </a:r>
            <a:r>
              <a:rPr lang="ko-KR" altLang="en-US" sz="1200" dirty="0"/>
              <a:t>션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23528" y="3140968"/>
            <a:ext cx="4791034" cy="1523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/>
              <a:t>2. </a:t>
            </a:r>
            <a:r>
              <a:rPr lang="ko-KR" altLang="en-US" sz="1400" dirty="0" smtClean="0"/>
              <a:t>프로젝트 시작의 계기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#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기업 연계 프로젝트</a:t>
            </a:r>
            <a:r>
              <a:rPr lang="en-US" altLang="ko-KR" sz="1200" dirty="0" smtClean="0"/>
              <a:t>(</a:t>
            </a:r>
            <a:r>
              <a:rPr lang="ko-KR" altLang="en-US" sz="1200" dirty="0" smtClean="0"/>
              <a:t>㈜ </a:t>
            </a:r>
            <a:r>
              <a:rPr lang="ko-KR" altLang="en-US" sz="1200" dirty="0" err="1" smtClean="0"/>
              <a:t>유니콤넷</a:t>
            </a:r>
            <a:r>
              <a:rPr lang="en-US" altLang="ko-KR" sz="1200" dirty="0" smtClean="0"/>
              <a:t>)</a:t>
            </a:r>
            <a:r>
              <a:rPr lang="ko-KR" altLang="en-US" sz="1200" dirty="0" smtClean="0"/>
              <a:t> 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ko-KR" altLang="en-US" sz="1200" dirty="0" smtClean="0"/>
              <a:t>     </a:t>
            </a:r>
            <a:r>
              <a:rPr lang="en-US" altLang="ko-KR" sz="1200" dirty="0" smtClean="0"/>
              <a:t>- </a:t>
            </a:r>
            <a:r>
              <a:rPr lang="ko-KR" altLang="en-US" sz="1200" dirty="0" smtClean="0"/>
              <a:t>주제 </a:t>
            </a:r>
            <a:r>
              <a:rPr lang="en-US" altLang="ko-KR" sz="1200" dirty="0" smtClean="0"/>
              <a:t>: </a:t>
            </a:r>
            <a:r>
              <a:rPr lang="ko-KR" altLang="en-US" sz="1200" dirty="0" smtClean="0"/>
              <a:t>인공지능 기반 </a:t>
            </a:r>
            <a:r>
              <a:rPr lang="en-US" altLang="ko-KR" sz="1200" dirty="0">
                <a:latin typeface="+mn-ea"/>
              </a:rPr>
              <a:t>CCTV</a:t>
            </a:r>
            <a:r>
              <a:rPr lang="ko-KR" altLang="en-US" sz="1200" dirty="0">
                <a:latin typeface="+mn-ea"/>
              </a:rPr>
              <a:t> </a:t>
            </a:r>
            <a:r>
              <a:rPr lang="ko-KR" altLang="en-US" sz="1200" dirty="0" smtClean="0"/>
              <a:t>영상 속 물체 인식 기술개발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ko-KR" altLang="en-US" sz="1200" dirty="0" smtClean="0"/>
              <a:t>     </a:t>
            </a:r>
            <a:r>
              <a:rPr lang="en-US" altLang="ko-KR" sz="1200" dirty="0" smtClean="0"/>
              <a:t>- </a:t>
            </a:r>
            <a:r>
              <a:rPr lang="ko-KR" altLang="en-US" sz="1200" dirty="0" smtClean="0"/>
              <a:t>기간 </a:t>
            </a:r>
            <a:r>
              <a:rPr lang="en-US" altLang="ko-KR" sz="1200" dirty="0" smtClean="0"/>
              <a:t>: 3</a:t>
            </a:r>
            <a:r>
              <a:rPr lang="ko-KR" altLang="en-US" sz="1200" dirty="0" smtClean="0"/>
              <a:t>개월</a:t>
            </a:r>
            <a:r>
              <a:rPr lang="en-US" altLang="ko-KR" sz="1200" dirty="0" smtClean="0"/>
              <a:t>(2018</a:t>
            </a:r>
            <a:r>
              <a:rPr lang="ko-KR" altLang="en-US" sz="1200" dirty="0" smtClean="0"/>
              <a:t>년 </a:t>
            </a:r>
            <a:r>
              <a:rPr lang="en-US" altLang="ko-KR" sz="1200" dirty="0" smtClean="0"/>
              <a:t>9</a:t>
            </a:r>
            <a:r>
              <a:rPr lang="ko-KR" altLang="en-US" sz="1200" dirty="0" smtClean="0"/>
              <a:t>월</a:t>
            </a:r>
            <a:r>
              <a:rPr lang="en-US" altLang="ko-KR" sz="1200" dirty="0" smtClean="0"/>
              <a:t>~11</a:t>
            </a:r>
            <a:r>
              <a:rPr lang="ko-KR" altLang="en-US" sz="1200" dirty="0" smtClean="0"/>
              <a:t>월</a:t>
            </a:r>
            <a:r>
              <a:rPr lang="en-US" altLang="ko-KR" sz="1200" dirty="0" smtClean="0"/>
              <a:t>)</a:t>
            </a:r>
            <a:r>
              <a:rPr lang="ko-KR" altLang="en-US" sz="1200" dirty="0" smtClean="0"/>
              <a:t> 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  - </a:t>
            </a:r>
            <a:r>
              <a:rPr lang="en-US" altLang="ko-KR" sz="1200" dirty="0" smtClean="0">
                <a:latin typeface="+mn-ea"/>
              </a:rPr>
              <a:t>CCTV</a:t>
            </a:r>
            <a:r>
              <a:rPr lang="ko-KR" altLang="en-US" sz="1200" dirty="0" smtClean="0"/>
              <a:t>의 역할에 대한 의문이 생겼음 </a:t>
            </a:r>
            <a:endParaRPr lang="en-US" altLang="ko-KR" sz="1200" dirty="0" smtClean="0"/>
          </a:p>
        </p:txBody>
      </p:sp>
      <p:sp>
        <p:nvSpPr>
          <p:cNvPr id="7" name="직사각형 6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38080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>
            <a:spLocks noChangeArrowheads="1"/>
          </p:cNvSpPr>
          <p:nvPr/>
        </p:nvSpPr>
        <p:spPr bwMode="auto">
          <a:xfrm>
            <a:off x="323528" y="908720"/>
            <a:ext cx="2404960" cy="373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1400" dirty="0" smtClean="0">
                <a:latin typeface="+mn-ea"/>
                <a:cs typeface="Calibri" panose="020F0502020204030204" pitchFamily="34" charset="0"/>
              </a:rPr>
              <a:t>3. </a:t>
            </a:r>
            <a:r>
              <a:rPr lang="ko-KR" altLang="en-US" sz="1400" dirty="0" smtClean="0">
                <a:latin typeface="+mn-ea"/>
                <a:cs typeface="Calibri" panose="020F0502020204030204" pitchFamily="34" charset="0"/>
              </a:rPr>
              <a:t>현재와 미래의 </a:t>
            </a:r>
            <a:r>
              <a:rPr lang="en-US" altLang="ko-KR" sz="1400" dirty="0" smtClean="0">
                <a:latin typeface="+mn-ea"/>
                <a:cs typeface="Calibri" panose="020F0502020204030204" pitchFamily="34" charset="0"/>
              </a:rPr>
              <a:t>CCTV</a:t>
            </a:r>
            <a:endParaRPr lang="ru-RU" altLang="ko-KR" sz="1400" dirty="0">
              <a:latin typeface="+mn-ea"/>
              <a:cs typeface="Calibri" panose="020F0502020204030204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1312" y="2060875"/>
            <a:ext cx="3600400" cy="20252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64166" y="1529120"/>
            <a:ext cx="33437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latin typeface="맑은 고딕"/>
                <a:ea typeface="맑은 고딕"/>
              </a:rPr>
              <a:t>▶ </a:t>
            </a:r>
            <a:r>
              <a:rPr lang="ko-KR" altLang="en-US" sz="1200" b="1" dirty="0" smtClean="0">
                <a:latin typeface="+mn-ea"/>
              </a:rPr>
              <a:t>현재의 </a:t>
            </a:r>
            <a:r>
              <a:rPr lang="en-US" altLang="ko-KR" sz="1200" b="1" dirty="0" smtClean="0">
                <a:latin typeface="+mn-ea"/>
              </a:rPr>
              <a:t>CCTV  =  </a:t>
            </a:r>
            <a:r>
              <a:rPr lang="ko-KR" altLang="en-US" sz="1200" b="1" dirty="0" smtClean="0">
                <a:latin typeface="+mn-ea"/>
              </a:rPr>
              <a:t>카메라</a:t>
            </a:r>
            <a:r>
              <a:rPr lang="en-US" altLang="ko-KR" sz="1200" b="1" dirty="0" smtClean="0">
                <a:latin typeface="+mn-ea"/>
              </a:rPr>
              <a:t>, Seeing</a:t>
            </a:r>
            <a:endParaRPr lang="ko-KR" altLang="en-US" sz="1200" b="1" dirty="0">
              <a:latin typeface="+mn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2074609"/>
            <a:ext cx="3558507" cy="199775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644008" y="1529120"/>
            <a:ext cx="37577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latin typeface="맑은 고딕"/>
                <a:ea typeface="맑은 고딕"/>
              </a:rPr>
              <a:t>▶ </a:t>
            </a:r>
            <a:r>
              <a:rPr lang="ko-KR" altLang="en-US" sz="1200" b="1" dirty="0" smtClean="0">
                <a:latin typeface="+mn-ea"/>
              </a:rPr>
              <a:t>미래의 </a:t>
            </a:r>
            <a:r>
              <a:rPr lang="en-US" altLang="ko-KR" sz="1200" b="1" dirty="0" smtClean="0">
                <a:latin typeface="+mn-ea"/>
              </a:rPr>
              <a:t>CCTV  =  </a:t>
            </a:r>
            <a:r>
              <a:rPr lang="ko-KR" altLang="en-US" sz="1200" b="1" dirty="0" smtClean="0">
                <a:latin typeface="+mn-ea"/>
              </a:rPr>
              <a:t>인공지능 기반</a:t>
            </a:r>
            <a:r>
              <a:rPr lang="en-US" altLang="ko-KR" sz="1200" b="1" dirty="0" smtClean="0">
                <a:latin typeface="+mn-ea"/>
              </a:rPr>
              <a:t>, detection</a:t>
            </a:r>
            <a:endParaRPr lang="ko-KR" altLang="en-US" sz="1200" b="1" dirty="0">
              <a:latin typeface="+mn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07443" y="4594578"/>
            <a:ext cx="35577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 smtClean="0">
                <a:solidFill>
                  <a:srgbClr val="FF0000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- 2017</a:t>
            </a:r>
            <a:r>
              <a:rPr lang="ko-KR" altLang="en-US" sz="1200" b="1" dirty="0" smtClean="0">
                <a:solidFill>
                  <a:srgbClr val="FF0000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년 기준 약 </a:t>
            </a:r>
            <a:r>
              <a:rPr lang="en-US" altLang="ko-KR" sz="1200" b="1" dirty="0" smtClean="0">
                <a:solidFill>
                  <a:srgbClr val="FF0000"/>
                </a:solidFill>
                <a:ea typeface="나눔스퀘어라운드 Regular" pitchFamily="50" charset="-127"/>
              </a:rPr>
              <a:t>1,000,000</a:t>
            </a:r>
            <a:r>
              <a:rPr lang="ko-KR" altLang="en-US" sz="1200" b="1" dirty="0" smtClean="0">
                <a:solidFill>
                  <a:srgbClr val="FF0000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대의 </a:t>
            </a:r>
            <a:r>
              <a:rPr lang="en-US" altLang="ko-KR" sz="1200" b="1" dirty="0" smtClean="0">
                <a:solidFill>
                  <a:srgbClr val="FF0000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CCTV</a:t>
            </a:r>
          </a:p>
          <a:p>
            <a:pPr>
              <a:lnSpc>
                <a:spcPct val="150000"/>
              </a:lnSpc>
            </a:pPr>
            <a:r>
              <a:rPr lang="en-US" altLang="ko-KR" sz="1200" b="1" dirty="0" smtClean="0">
                <a:solidFill>
                  <a:srgbClr val="FF0000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- </a:t>
            </a:r>
            <a:r>
              <a:rPr lang="ko-KR" altLang="en-US" sz="1200" b="1" dirty="0" smtClean="0">
                <a:solidFill>
                  <a:srgbClr val="FF0000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수동적</a:t>
            </a:r>
            <a:r>
              <a:rPr lang="en-US" altLang="ko-KR" sz="1200" b="1" dirty="0" smtClean="0">
                <a:solidFill>
                  <a:srgbClr val="FF0000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, </a:t>
            </a:r>
            <a:r>
              <a:rPr lang="ko-KR" altLang="en-US" sz="1200" b="1" dirty="0" smtClean="0">
                <a:solidFill>
                  <a:srgbClr val="FF0000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뒷북</a:t>
            </a:r>
            <a:r>
              <a:rPr lang="en-US" altLang="ko-KR" sz="1200" b="1" dirty="0" smtClean="0">
                <a:solidFill>
                  <a:srgbClr val="FF0000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, </a:t>
            </a:r>
            <a:r>
              <a:rPr lang="ko-KR" altLang="en-US" sz="1200" b="1" dirty="0" smtClean="0">
                <a:solidFill>
                  <a:srgbClr val="FF0000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값비싼 증거 </a:t>
            </a:r>
            <a:r>
              <a:rPr lang="ko-KR" altLang="en-US" sz="1200" b="1" dirty="0" err="1" smtClean="0">
                <a:solidFill>
                  <a:srgbClr val="FF0000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수집기는</a:t>
            </a:r>
            <a:r>
              <a:rPr lang="ko-KR" altLang="en-US" sz="1200" b="1" dirty="0" smtClean="0">
                <a:solidFill>
                  <a:srgbClr val="FF0000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 아닌가</a:t>
            </a:r>
            <a:r>
              <a:rPr lang="en-US" altLang="ko-KR" sz="1200" b="1" dirty="0" smtClean="0">
                <a:solidFill>
                  <a:srgbClr val="FF0000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?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4801312" y="4594578"/>
            <a:ext cx="37311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 smtClean="0">
                <a:solidFill>
                  <a:srgbClr val="0070C0"/>
                </a:solidFill>
                <a:ea typeface="나눔스퀘어라운드 Regular" pitchFamily="50" charset="-127"/>
              </a:rPr>
              <a:t>- </a:t>
            </a:r>
            <a:r>
              <a:rPr lang="ko-KR" altLang="en-US" sz="1200" b="1" dirty="0" smtClean="0">
                <a:solidFill>
                  <a:srgbClr val="0070C0"/>
                </a:solidFill>
                <a:ea typeface="나눔스퀘어라운드 Regular" pitchFamily="50" charset="-127"/>
              </a:rPr>
              <a:t>긴급 상황에 대한 조기 발견과 적절한 처치 가능</a:t>
            </a:r>
            <a:endParaRPr lang="en-US" altLang="ko-KR" sz="1200" b="1" dirty="0" smtClean="0">
              <a:solidFill>
                <a:srgbClr val="0070C0"/>
              </a:solidFill>
              <a:ea typeface="나눔스퀘어라운드 Regular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323528" y="183763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창업 프로젝트 </a:t>
            </a:r>
            <a:r>
              <a:rPr lang="en-US" altLang="ko-KR" dirty="0"/>
              <a:t>2</a:t>
            </a:r>
            <a:r>
              <a:rPr lang="en-US" altLang="ko-KR" dirty="0" smtClean="0"/>
              <a:t>. CCTV</a:t>
            </a:r>
            <a:r>
              <a:rPr lang="ko-KR" altLang="en-US" dirty="0" smtClean="0"/>
              <a:t>에 사람의 마음을 담는다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609103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360656" y="1796729"/>
            <a:ext cx="645933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400" b="1" dirty="0" smtClean="0">
                <a:latin typeface="+mn-ea"/>
              </a:rPr>
              <a:t>2017</a:t>
            </a:r>
            <a:r>
              <a:rPr lang="ko-KR" altLang="en-US" sz="1400" b="1" dirty="0">
                <a:latin typeface="+mn-ea"/>
              </a:rPr>
              <a:t>년 </a:t>
            </a:r>
            <a:r>
              <a:rPr lang="en-US" altLang="ko-KR" sz="1400" b="1" dirty="0">
                <a:latin typeface="+mn-ea"/>
              </a:rPr>
              <a:t>12</a:t>
            </a:r>
            <a:r>
              <a:rPr lang="ko-KR" altLang="en-US" sz="1400" b="1" dirty="0">
                <a:latin typeface="+mn-ea"/>
              </a:rPr>
              <a:t>월 </a:t>
            </a:r>
            <a:r>
              <a:rPr lang="en-US" altLang="ko-KR" sz="1400" b="1" dirty="0">
                <a:latin typeface="+mn-ea"/>
              </a:rPr>
              <a:t>21</a:t>
            </a:r>
            <a:r>
              <a:rPr lang="ko-KR" altLang="en-US" sz="1400" b="1" dirty="0">
                <a:latin typeface="+mn-ea"/>
              </a:rPr>
              <a:t>일 충청북도 제천시 스포츠센터 화재로 </a:t>
            </a:r>
            <a:r>
              <a:rPr lang="en-US" altLang="ko-KR" sz="1400" b="1" dirty="0">
                <a:latin typeface="+mn-ea"/>
              </a:rPr>
              <a:t>29</a:t>
            </a:r>
            <a:r>
              <a:rPr lang="ko-KR" altLang="en-US" sz="1400" b="1" dirty="0">
                <a:latin typeface="+mn-ea"/>
              </a:rPr>
              <a:t>명 사망</a:t>
            </a:r>
          </a:p>
          <a:p>
            <a:pPr>
              <a:lnSpc>
                <a:spcPct val="200000"/>
              </a:lnSpc>
            </a:pPr>
            <a:r>
              <a:rPr lang="en-US" altLang="ko-KR" sz="1400" b="1" dirty="0">
                <a:latin typeface="+mn-ea"/>
              </a:rPr>
              <a:t>2018</a:t>
            </a:r>
            <a:r>
              <a:rPr lang="ko-KR" altLang="en-US" sz="1400" b="1" dirty="0">
                <a:latin typeface="+mn-ea"/>
              </a:rPr>
              <a:t>년 </a:t>
            </a:r>
            <a:r>
              <a:rPr lang="en-US" altLang="ko-KR" sz="1400" b="1" dirty="0">
                <a:latin typeface="+mn-ea"/>
              </a:rPr>
              <a:t>1</a:t>
            </a:r>
            <a:r>
              <a:rPr lang="ko-KR" altLang="en-US" sz="1400" b="1" dirty="0">
                <a:latin typeface="+mn-ea"/>
              </a:rPr>
              <a:t>월 </a:t>
            </a:r>
            <a:r>
              <a:rPr lang="en-US" altLang="ko-KR" sz="1400" b="1" dirty="0">
                <a:latin typeface="+mn-ea"/>
              </a:rPr>
              <a:t>26</a:t>
            </a:r>
            <a:r>
              <a:rPr lang="ko-KR" altLang="en-US" sz="1400" b="1" dirty="0">
                <a:latin typeface="+mn-ea"/>
              </a:rPr>
              <a:t>일 경상남도 밀양시 세종병원 화재로 </a:t>
            </a:r>
            <a:r>
              <a:rPr lang="en-US" altLang="ko-KR" sz="1400" b="1" dirty="0">
                <a:latin typeface="+mn-ea"/>
              </a:rPr>
              <a:t>45</a:t>
            </a:r>
            <a:r>
              <a:rPr lang="ko-KR" altLang="en-US" sz="1400" b="1" dirty="0">
                <a:latin typeface="+mn-ea"/>
              </a:rPr>
              <a:t>명 사망 </a:t>
            </a:r>
          </a:p>
          <a:p>
            <a:pPr>
              <a:lnSpc>
                <a:spcPct val="200000"/>
              </a:lnSpc>
            </a:pPr>
            <a:r>
              <a:rPr lang="en-US" altLang="ko-KR" sz="1400" b="1" dirty="0">
                <a:latin typeface="+mn-ea"/>
              </a:rPr>
              <a:t>2018</a:t>
            </a:r>
            <a:r>
              <a:rPr lang="ko-KR" altLang="en-US" sz="1400" b="1" dirty="0">
                <a:latin typeface="+mn-ea"/>
              </a:rPr>
              <a:t>년 </a:t>
            </a:r>
            <a:r>
              <a:rPr lang="en-US" altLang="ko-KR" sz="1400" b="1" dirty="0">
                <a:latin typeface="+mn-ea"/>
              </a:rPr>
              <a:t>10</a:t>
            </a:r>
            <a:r>
              <a:rPr lang="ko-KR" altLang="en-US" sz="1400" b="1" dirty="0">
                <a:latin typeface="+mn-ea"/>
              </a:rPr>
              <a:t>월 </a:t>
            </a:r>
            <a:r>
              <a:rPr lang="en-US" altLang="ko-KR" sz="1400" b="1" dirty="0">
                <a:latin typeface="+mn-ea"/>
              </a:rPr>
              <a:t>7</a:t>
            </a:r>
            <a:r>
              <a:rPr lang="ko-KR" altLang="en-US" sz="1400" b="1" dirty="0">
                <a:latin typeface="+mn-ea"/>
              </a:rPr>
              <a:t>일 경기도 고양시 </a:t>
            </a:r>
            <a:r>
              <a:rPr lang="ko-KR" altLang="en-US" sz="1400" b="1" dirty="0" err="1">
                <a:latin typeface="+mn-ea"/>
              </a:rPr>
              <a:t>저유소</a:t>
            </a:r>
            <a:r>
              <a:rPr lang="ko-KR" altLang="en-US" sz="1400" b="1" dirty="0">
                <a:latin typeface="+mn-ea"/>
              </a:rPr>
              <a:t> 화재</a:t>
            </a:r>
            <a:r>
              <a:rPr lang="en-US" altLang="ko-KR" sz="1400" b="1" dirty="0">
                <a:latin typeface="+mn-ea"/>
              </a:rPr>
              <a:t>, </a:t>
            </a:r>
            <a:r>
              <a:rPr lang="ko-KR" altLang="en-US" sz="1400" b="1" dirty="0" err="1">
                <a:latin typeface="+mn-ea"/>
              </a:rPr>
              <a:t>풍등</a:t>
            </a:r>
            <a:r>
              <a:rPr lang="ko-KR" altLang="en-US" sz="1400" b="1" dirty="0">
                <a:latin typeface="+mn-ea"/>
              </a:rPr>
              <a:t> 불씨 하나에 </a:t>
            </a:r>
            <a:r>
              <a:rPr lang="en-US" altLang="ko-KR" sz="1400" b="1" dirty="0">
                <a:latin typeface="+mn-ea"/>
              </a:rPr>
              <a:t>70</a:t>
            </a:r>
            <a:r>
              <a:rPr lang="ko-KR" altLang="en-US" sz="1400" b="1" dirty="0">
                <a:latin typeface="+mn-ea"/>
              </a:rPr>
              <a:t>억 원 폭발</a:t>
            </a:r>
            <a:endParaRPr lang="ko-KR" altLang="en-US" sz="1400" b="1" dirty="0">
              <a:effectLst/>
              <a:latin typeface="+mn-ea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1861005" y="4251092"/>
            <a:ext cx="5112568" cy="1323025"/>
            <a:chOff x="2495501" y="4269556"/>
            <a:chExt cx="5234561" cy="1323025"/>
          </a:xfrm>
        </p:grpSpPr>
        <p:sp>
          <p:nvSpPr>
            <p:cNvPr id="9" name="직사각형 8"/>
            <p:cNvSpPr/>
            <p:nvPr/>
          </p:nvSpPr>
          <p:spPr>
            <a:xfrm>
              <a:off x="3229148" y="4269556"/>
              <a:ext cx="4500914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400" b="1" dirty="0">
                  <a:solidFill>
                    <a:srgbClr val="FF0000"/>
                  </a:solidFill>
                  <a:latin typeface="+mn-ea"/>
                </a:rPr>
                <a:t>2017</a:t>
              </a:r>
              <a:r>
                <a:rPr lang="ko-KR" altLang="en-US" sz="1400" b="1" dirty="0">
                  <a:solidFill>
                    <a:srgbClr val="FF0000"/>
                  </a:solidFill>
                  <a:latin typeface="+mn-ea"/>
                </a:rPr>
                <a:t>년 기준 공공기관이 설치한 </a:t>
              </a:r>
              <a:r>
                <a:rPr lang="en-US" altLang="ko-KR" sz="1400" b="1" dirty="0" smtClean="0">
                  <a:solidFill>
                    <a:srgbClr val="FF0000"/>
                  </a:solidFill>
                  <a:latin typeface="+mn-ea"/>
                </a:rPr>
                <a:t>CCTV</a:t>
              </a:r>
              <a:r>
                <a:rPr lang="ko-KR" altLang="en-US" sz="1400" b="1" dirty="0" smtClean="0">
                  <a:solidFill>
                    <a:srgbClr val="FF0000"/>
                  </a:solidFill>
                  <a:latin typeface="+mn-ea"/>
                </a:rPr>
                <a:t> </a:t>
              </a:r>
              <a:r>
                <a:rPr lang="en-US" altLang="ko-KR" sz="1400" b="1" dirty="0" smtClean="0">
                  <a:solidFill>
                    <a:srgbClr val="FF0000"/>
                  </a:solidFill>
                  <a:latin typeface="+mn-ea"/>
                </a:rPr>
                <a:t>1,000,000</a:t>
              </a:r>
              <a:r>
                <a:rPr lang="ko-KR" altLang="en-US" sz="1400" b="1" dirty="0">
                  <a:solidFill>
                    <a:srgbClr val="FF0000"/>
                  </a:solidFill>
                  <a:latin typeface="+mn-ea"/>
                </a:rPr>
                <a:t>대</a:t>
              </a: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3229148" y="5284804"/>
              <a:ext cx="4353462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400" b="1" dirty="0">
                  <a:solidFill>
                    <a:srgbClr val="FF0000"/>
                  </a:solidFill>
                  <a:latin typeface="+mn-ea"/>
                </a:rPr>
                <a:t>'</a:t>
              </a:r>
              <a:r>
                <a:rPr lang="ko-KR" altLang="en-US" sz="1400" b="1" dirty="0">
                  <a:solidFill>
                    <a:srgbClr val="FF0000"/>
                  </a:solidFill>
                  <a:latin typeface="+mn-ea"/>
                </a:rPr>
                <a:t>화재</a:t>
              </a:r>
              <a:r>
                <a:rPr lang="en-US" altLang="ko-KR" sz="1400" b="1" dirty="0">
                  <a:solidFill>
                    <a:srgbClr val="FF0000"/>
                  </a:solidFill>
                  <a:latin typeface="+mn-ea"/>
                </a:rPr>
                <a:t>'</a:t>
              </a:r>
              <a:r>
                <a:rPr lang="ko-KR" altLang="en-US" sz="1400" b="1" dirty="0">
                  <a:solidFill>
                    <a:srgbClr val="FF0000"/>
                  </a:solidFill>
                  <a:latin typeface="+mn-ea"/>
                </a:rPr>
                <a:t>가 날 </a:t>
              </a:r>
              <a:r>
                <a:rPr lang="ko-KR" altLang="en-US" sz="1400" b="1" dirty="0" smtClean="0">
                  <a:solidFill>
                    <a:srgbClr val="FF0000"/>
                  </a:solidFill>
                  <a:latin typeface="+mn-ea"/>
                </a:rPr>
                <a:t>경우 초기에 </a:t>
              </a:r>
              <a:r>
                <a:rPr lang="en-US" altLang="ko-KR" sz="1400" b="1" dirty="0" smtClean="0">
                  <a:solidFill>
                    <a:srgbClr val="FF0000"/>
                  </a:solidFill>
                  <a:latin typeface="+mn-ea"/>
                </a:rPr>
                <a:t>CCTV</a:t>
              </a:r>
              <a:r>
                <a:rPr lang="ko-KR" altLang="en-US" sz="1400" b="1" dirty="0">
                  <a:solidFill>
                    <a:srgbClr val="FF0000"/>
                  </a:solidFill>
                  <a:latin typeface="+mn-ea"/>
                </a:rPr>
                <a:t>에서 바로 </a:t>
              </a:r>
              <a:r>
                <a:rPr lang="ko-KR" altLang="en-US" sz="1400" b="1" dirty="0" smtClean="0">
                  <a:solidFill>
                    <a:srgbClr val="FF0000"/>
                  </a:solidFill>
                  <a:latin typeface="+mn-ea"/>
                </a:rPr>
                <a:t>인식</a:t>
              </a:r>
              <a:r>
                <a:rPr lang="en-US" altLang="ko-KR" sz="1400" b="1" dirty="0" smtClean="0">
                  <a:solidFill>
                    <a:srgbClr val="FF0000"/>
                  </a:solidFill>
                  <a:latin typeface="+mn-ea"/>
                </a:rPr>
                <a:t>, </a:t>
              </a:r>
              <a:r>
                <a:rPr lang="ko-KR" altLang="en-US" sz="1400" b="1" dirty="0" smtClean="0">
                  <a:solidFill>
                    <a:srgbClr val="FF0000"/>
                  </a:solidFill>
                  <a:latin typeface="+mn-ea"/>
                </a:rPr>
                <a:t>처치</a:t>
              </a:r>
              <a:endParaRPr lang="ko-KR" altLang="en-US" sz="1400" dirty="0">
                <a:solidFill>
                  <a:srgbClr val="FF0000"/>
                </a:solidFill>
                <a:effectLst/>
                <a:latin typeface="+mn-ea"/>
              </a:endParaRPr>
            </a:p>
          </p:txBody>
        </p:sp>
        <p:sp>
          <p:nvSpPr>
            <p:cNvPr id="11" name="오른쪽으로 구부러진 화살표 10"/>
            <p:cNvSpPr/>
            <p:nvPr/>
          </p:nvSpPr>
          <p:spPr>
            <a:xfrm>
              <a:off x="2495501" y="4349818"/>
              <a:ext cx="648587" cy="1233673"/>
            </a:xfrm>
            <a:prstGeom prst="curved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2" name="TextBox 7"/>
          <p:cNvSpPr txBox="1">
            <a:spLocks noChangeArrowheads="1"/>
          </p:cNvSpPr>
          <p:nvPr/>
        </p:nvSpPr>
        <p:spPr bwMode="auto">
          <a:xfrm>
            <a:off x="323528" y="908719"/>
            <a:ext cx="3476587" cy="373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  <a:cs typeface="Calibri" panose="020F0502020204030204" pitchFamily="34" charset="0"/>
              </a:rPr>
              <a:t>4</a:t>
            </a:r>
            <a:r>
              <a:rPr lang="en-US" altLang="ko-KR" sz="1400" dirty="0" smtClean="0">
                <a:latin typeface="+mn-ea"/>
                <a:cs typeface="Calibri" panose="020F0502020204030204" pitchFamily="34" charset="0"/>
              </a:rPr>
              <a:t>. </a:t>
            </a:r>
            <a:r>
              <a:rPr lang="ko-KR" altLang="en-US" sz="1400" dirty="0" smtClean="0">
                <a:latin typeface="+mn-ea"/>
                <a:cs typeface="Calibri" panose="020F0502020204030204" pitchFamily="34" charset="0"/>
              </a:rPr>
              <a:t>사례</a:t>
            </a:r>
            <a:r>
              <a:rPr lang="en-US" altLang="ko-KR" sz="1400" dirty="0" smtClean="0">
                <a:latin typeface="+mn-ea"/>
                <a:cs typeface="Calibri" panose="020F0502020204030204" pitchFamily="34" charset="0"/>
              </a:rPr>
              <a:t>1</a:t>
            </a:r>
            <a:endParaRPr lang="ru-RU" altLang="ko-KR" sz="1400" dirty="0">
              <a:latin typeface="+mn-ea"/>
              <a:cs typeface="Calibri" panose="020F0502020204030204" pitchFamily="34" charset="0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323528" y="183763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창업 프로젝트 </a:t>
            </a:r>
            <a:r>
              <a:rPr lang="en-US" altLang="ko-KR" dirty="0"/>
              <a:t>2</a:t>
            </a:r>
            <a:r>
              <a:rPr lang="en-US" altLang="ko-KR" dirty="0" smtClean="0"/>
              <a:t>. CCTV</a:t>
            </a:r>
            <a:r>
              <a:rPr lang="ko-KR" altLang="en-US" dirty="0" smtClean="0"/>
              <a:t>에 사람의 마음을 담는다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476558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746005" y="1772815"/>
            <a:ext cx="5688632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400" b="1" dirty="0" smtClean="0">
                <a:latin typeface="+mn-ea"/>
              </a:rPr>
              <a:t>“</a:t>
            </a:r>
            <a:r>
              <a:rPr lang="ko-KR" altLang="en-US" sz="1400" b="1" dirty="0" smtClean="0">
                <a:latin typeface="+mn-ea"/>
              </a:rPr>
              <a:t>△</a:t>
            </a:r>
            <a:r>
              <a:rPr lang="ko-KR" altLang="en-US" sz="1400" b="1" dirty="0">
                <a:latin typeface="+mn-ea"/>
              </a:rPr>
              <a:t>살인 △강도 △강간</a:t>
            </a:r>
            <a:r>
              <a:rPr lang="en-US" altLang="ko-KR" sz="1400" b="1" dirty="0">
                <a:latin typeface="+mn-ea"/>
              </a:rPr>
              <a:t>·</a:t>
            </a:r>
            <a:r>
              <a:rPr lang="ko-KR" altLang="en-US" sz="1400" b="1" dirty="0">
                <a:latin typeface="+mn-ea"/>
              </a:rPr>
              <a:t>강제추행 △절도 △폭력 등 </a:t>
            </a:r>
            <a:r>
              <a:rPr lang="en-US" altLang="ko-KR" sz="1400" b="1" dirty="0">
                <a:latin typeface="+mn-ea"/>
              </a:rPr>
              <a:t>5</a:t>
            </a:r>
            <a:r>
              <a:rPr lang="ko-KR" altLang="en-US" sz="1400" b="1" dirty="0">
                <a:latin typeface="+mn-ea"/>
              </a:rPr>
              <a:t>대 범죄 모두가 </a:t>
            </a:r>
            <a:endParaRPr lang="en-US" altLang="ko-KR" sz="1400" b="1" dirty="0" smtClean="0">
              <a:latin typeface="+mn-ea"/>
            </a:endParaRPr>
          </a:p>
          <a:p>
            <a:pPr>
              <a:lnSpc>
                <a:spcPct val="200000"/>
              </a:lnSpc>
            </a:pPr>
            <a:r>
              <a:rPr lang="en-US" altLang="ko-KR" sz="1400" b="1" dirty="0">
                <a:latin typeface="+mn-ea"/>
              </a:rPr>
              <a:t> </a:t>
            </a:r>
            <a:r>
              <a:rPr lang="en-US" altLang="ko-KR" sz="1400" b="1" dirty="0" smtClean="0">
                <a:latin typeface="+mn-ea"/>
              </a:rPr>
              <a:t>1</a:t>
            </a:r>
            <a:r>
              <a:rPr lang="ko-KR" altLang="en-US" sz="1400" b="1" dirty="0">
                <a:latin typeface="+mn-ea"/>
              </a:rPr>
              <a:t>인 가구 </a:t>
            </a:r>
            <a:r>
              <a:rPr lang="ko-KR" altLang="en-US" sz="1400" b="1" dirty="0" smtClean="0">
                <a:latin typeface="+mn-ea"/>
              </a:rPr>
              <a:t>밀집 </a:t>
            </a:r>
            <a:r>
              <a:rPr lang="ko-KR" altLang="en-US" sz="1400" b="1" dirty="0">
                <a:latin typeface="+mn-ea"/>
              </a:rPr>
              <a:t>지역이 </a:t>
            </a:r>
            <a:r>
              <a:rPr lang="ko-KR" altLang="en-US" sz="1400" b="1" dirty="0" smtClean="0">
                <a:latin typeface="+mn-ea"/>
              </a:rPr>
              <a:t>비 밀집 </a:t>
            </a:r>
            <a:r>
              <a:rPr lang="ko-KR" altLang="en-US" sz="1400" b="1" dirty="0">
                <a:latin typeface="+mn-ea"/>
              </a:rPr>
              <a:t>지역에 비해 </a:t>
            </a:r>
            <a:r>
              <a:rPr lang="en-US" altLang="ko-KR" sz="1400" b="1" dirty="0">
                <a:latin typeface="+mn-ea"/>
              </a:rPr>
              <a:t>2~3</a:t>
            </a:r>
            <a:r>
              <a:rPr lang="ko-KR" altLang="en-US" sz="1400" b="1" dirty="0">
                <a:latin typeface="+mn-ea"/>
              </a:rPr>
              <a:t>배 높은 발생률을 </a:t>
            </a:r>
            <a:endParaRPr lang="en-US" altLang="ko-KR" sz="1400" b="1" dirty="0" smtClean="0">
              <a:latin typeface="+mn-ea"/>
            </a:endParaRPr>
          </a:p>
          <a:p>
            <a:pPr>
              <a:lnSpc>
                <a:spcPct val="200000"/>
              </a:lnSpc>
            </a:pPr>
            <a:r>
              <a:rPr lang="ko-KR" altLang="en-US" sz="1400" b="1" dirty="0" smtClean="0">
                <a:latin typeface="+mn-ea"/>
              </a:rPr>
              <a:t> 보인 </a:t>
            </a:r>
            <a:r>
              <a:rPr lang="ko-KR" altLang="en-US" sz="1400" b="1" dirty="0">
                <a:latin typeface="+mn-ea"/>
              </a:rPr>
              <a:t>것으로 나타났다</a:t>
            </a:r>
            <a:r>
              <a:rPr lang="en-US" altLang="ko-KR" sz="1400" b="1" dirty="0">
                <a:latin typeface="+mn-ea"/>
              </a:rPr>
              <a:t>. </a:t>
            </a:r>
            <a:r>
              <a:rPr lang="en-US" altLang="ko-KR" sz="1400" b="1" dirty="0" smtClean="0">
                <a:latin typeface="+mn-ea"/>
              </a:rPr>
              <a:t>“</a:t>
            </a:r>
            <a:endParaRPr lang="ko-KR" altLang="en-US" sz="1400" dirty="0">
              <a:latin typeface="+mn-ea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2682109" y="3749391"/>
            <a:ext cx="3816424" cy="1746776"/>
            <a:chOff x="1816789" y="3712628"/>
            <a:chExt cx="3816424" cy="1746776"/>
          </a:xfrm>
        </p:grpSpPr>
        <p:sp>
          <p:nvSpPr>
            <p:cNvPr id="8" name="직사각형 7"/>
            <p:cNvSpPr/>
            <p:nvPr/>
          </p:nvSpPr>
          <p:spPr>
            <a:xfrm>
              <a:off x="2495760" y="3712628"/>
              <a:ext cx="2633397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200000"/>
                </a:lnSpc>
              </a:pPr>
              <a:r>
                <a:rPr lang="ko-KR" altLang="en-US" sz="1400" b="1" dirty="0" smtClean="0">
                  <a:latin typeface="+mn-ea"/>
                </a:rPr>
                <a:t>전용 </a:t>
              </a:r>
              <a:r>
                <a:rPr lang="en-US" altLang="ko-KR" sz="1400" b="1" dirty="0" smtClean="0">
                  <a:latin typeface="+mn-ea"/>
                </a:rPr>
                <a:t>CCTV </a:t>
              </a:r>
              <a:r>
                <a:rPr lang="ko-KR" altLang="en-US" sz="1400" b="1" dirty="0" smtClean="0">
                  <a:latin typeface="+mn-ea"/>
                </a:rPr>
                <a:t>설치</a:t>
              </a:r>
              <a:endParaRPr lang="ko-KR" altLang="en-US" sz="1400" b="1" dirty="0">
                <a:latin typeface="+mn-ea"/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2516372" y="4720740"/>
              <a:ext cx="3116841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b="1" dirty="0" smtClean="0">
                  <a:solidFill>
                    <a:srgbClr val="FF0000"/>
                  </a:solidFill>
                  <a:latin typeface="+mn-ea"/>
                </a:rPr>
                <a:t>특정한 </a:t>
              </a:r>
              <a:r>
                <a:rPr lang="ko-KR" altLang="en-US" sz="1400" b="1" dirty="0">
                  <a:solidFill>
                    <a:srgbClr val="FF0000"/>
                  </a:solidFill>
                  <a:latin typeface="+mn-ea"/>
                </a:rPr>
                <a:t>사람의 </a:t>
              </a:r>
              <a:r>
                <a:rPr lang="en-US" altLang="ko-KR" sz="1400" b="1" dirty="0">
                  <a:solidFill>
                    <a:srgbClr val="FF0000"/>
                  </a:solidFill>
                  <a:latin typeface="+mn-ea"/>
                </a:rPr>
                <a:t>'</a:t>
              </a:r>
              <a:r>
                <a:rPr lang="ko-KR" altLang="en-US" sz="1400" b="1" dirty="0">
                  <a:solidFill>
                    <a:srgbClr val="FF0000"/>
                  </a:solidFill>
                  <a:latin typeface="+mn-ea"/>
                </a:rPr>
                <a:t>얼굴</a:t>
              </a:r>
              <a:r>
                <a:rPr lang="en-US" altLang="ko-KR" sz="1400" b="1" dirty="0">
                  <a:solidFill>
                    <a:srgbClr val="FF0000"/>
                  </a:solidFill>
                  <a:latin typeface="+mn-ea"/>
                </a:rPr>
                <a:t>(Face)'</a:t>
              </a:r>
              <a:r>
                <a:rPr lang="ko-KR" altLang="en-US" sz="1400" b="1" dirty="0">
                  <a:solidFill>
                    <a:srgbClr val="FF0000"/>
                  </a:solidFill>
                  <a:latin typeface="+mn-ea"/>
                </a:rPr>
                <a:t>을 </a:t>
              </a:r>
              <a:endParaRPr lang="en-US" altLang="ko-KR" sz="1400" b="1" dirty="0" smtClean="0">
                <a:solidFill>
                  <a:srgbClr val="FF0000"/>
                </a:solidFill>
                <a:latin typeface="+mn-ea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400" b="1" dirty="0" smtClean="0">
                  <a:solidFill>
                    <a:srgbClr val="FF0000"/>
                  </a:solidFill>
                  <a:latin typeface="+mn-ea"/>
                </a:rPr>
                <a:t>인식하여 작동하는 보안 솔루션</a:t>
              </a:r>
              <a:endParaRPr lang="ko-KR" altLang="en-US" sz="1400" b="1" dirty="0">
                <a:solidFill>
                  <a:srgbClr val="FF0000"/>
                </a:solidFill>
                <a:latin typeface="+mn-ea"/>
              </a:endParaRPr>
            </a:p>
          </p:txBody>
        </p:sp>
        <p:sp>
          <p:nvSpPr>
            <p:cNvPr id="10" name="오른쪽으로 구부러진 화살표 9"/>
            <p:cNvSpPr/>
            <p:nvPr/>
          </p:nvSpPr>
          <p:spPr>
            <a:xfrm>
              <a:off x="1816789" y="4009576"/>
              <a:ext cx="648587" cy="1233673"/>
            </a:xfrm>
            <a:prstGeom prst="curved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1" name="TextBox 7"/>
          <p:cNvSpPr txBox="1">
            <a:spLocks noChangeArrowheads="1"/>
          </p:cNvSpPr>
          <p:nvPr/>
        </p:nvSpPr>
        <p:spPr bwMode="auto">
          <a:xfrm>
            <a:off x="323528" y="887913"/>
            <a:ext cx="3476587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  <a:cs typeface="Calibri" panose="020F0502020204030204" pitchFamily="34" charset="0"/>
              </a:rPr>
              <a:t>5</a:t>
            </a:r>
            <a:r>
              <a:rPr lang="en-US" altLang="ko-KR" sz="1400" dirty="0" smtClean="0">
                <a:latin typeface="+mn-ea"/>
                <a:cs typeface="Calibri" panose="020F0502020204030204" pitchFamily="34" charset="0"/>
              </a:rPr>
              <a:t>. </a:t>
            </a:r>
            <a:r>
              <a:rPr lang="ko-KR" altLang="en-US" sz="1400" dirty="0" smtClean="0">
                <a:latin typeface="+mn-ea"/>
                <a:cs typeface="Calibri" panose="020F0502020204030204" pitchFamily="34" charset="0"/>
              </a:rPr>
              <a:t>사례</a:t>
            </a:r>
            <a:r>
              <a:rPr lang="en-US" altLang="ko-KR" sz="1400" dirty="0" smtClean="0">
                <a:latin typeface="+mn-ea"/>
                <a:cs typeface="Calibri" panose="020F0502020204030204" pitchFamily="34" charset="0"/>
              </a:rPr>
              <a:t>2</a:t>
            </a:r>
            <a:r>
              <a:rPr lang="ko-KR" altLang="en-US" sz="1400" dirty="0" smtClean="0">
                <a:latin typeface="+mn-ea"/>
                <a:cs typeface="Calibri" panose="020F0502020204030204" pitchFamily="34" charset="0"/>
              </a:rPr>
              <a:t> </a:t>
            </a:r>
            <a:endParaRPr lang="ru-RU" altLang="ko-KR" sz="1400" dirty="0">
              <a:latin typeface="+mn-ea"/>
              <a:cs typeface="Calibri" panose="020F0502020204030204" pitchFamily="34" charset="0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323528" y="183763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창업 프로젝트 </a:t>
            </a:r>
            <a:r>
              <a:rPr lang="en-US" altLang="ko-KR" dirty="0"/>
              <a:t>2</a:t>
            </a:r>
            <a:r>
              <a:rPr lang="en-US" altLang="ko-KR" dirty="0" smtClean="0"/>
              <a:t>. CCTV</a:t>
            </a:r>
            <a:r>
              <a:rPr lang="ko-KR" altLang="en-US" dirty="0" smtClean="0"/>
              <a:t>에 사람의 마음을 담는다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238470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7"/>
          <p:cNvSpPr txBox="1">
            <a:spLocks noChangeArrowheads="1"/>
          </p:cNvSpPr>
          <p:nvPr/>
        </p:nvSpPr>
        <p:spPr bwMode="auto">
          <a:xfrm>
            <a:off x="323528" y="977095"/>
            <a:ext cx="725525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600" dirty="0" smtClean="0">
                <a:latin typeface="+mn-ea"/>
                <a:cs typeface="Calibri" panose="020F0502020204030204" pitchFamily="34" charset="0"/>
              </a:rPr>
              <a:t>구현 목표 </a:t>
            </a:r>
            <a:r>
              <a:rPr lang="en-US" altLang="ko-KR" sz="1600" dirty="0" smtClean="0">
                <a:latin typeface="+mn-ea"/>
                <a:cs typeface="Calibri" panose="020F0502020204030204" pitchFamily="34" charset="0"/>
              </a:rPr>
              <a:t>1</a:t>
            </a:r>
            <a:r>
              <a:rPr lang="ko-KR" altLang="en-US" sz="1600" dirty="0" smtClean="0">
                <a:latin typeface="+mn-ea"/>
                <a:cs typeface="Calibri" panose="020F0502020204030204" pitchFamily="34" charset="0"/>
              </a:rPr>
              <a:t> </a:t>
            </a:r>
            <a:r>
              <a:rPr lang="en-US" altLang="ko-KR" sz="1600" dirty="0" smtClean="0">
                <a:latin typeface="+mn-ea"/>
                <a:cs typeface="Calibri" panose="020F0502020204030204" pitchFamily="34" charset="0"/>
              </a:rPr>
              <a:t>: CCTV</a:t>
            </a:r>
            <a:r>
              <a:rPr lang="ko-KR" altLang="en-US" sz="1600" dirty="0" smtClean="0">
                <a:latin typeface="+mn-ea"/>
                <a:cs typeface="Calibri" panose="020F0502020204030204" pitchFamily="34" charset="0"/>
              </a:rPr>
              <a:t>에서 화재 장면 인식하기</a:t>
            </a:r>
            <a:endParaRPr lang="ru-RU" altLang="ko-KR" sz="1600" dirty="0">
              <a:latin typeface="+mn-ea"/>
              <a:cs typeface="Calibri" panose="020F050202020403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76963" y="3982647"/>
            <a:ext cx="17633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화</a:t>
            </a:r>
            <a:r>
              <a:rPr lang="ko-KR" altLang="en-US" sz="1400" dirty="0"/>
              <a:t>재</a:t>
            </a:r>
            <a:r>
              <a:rPr lang="ko-KR" altLang="en-US" sz="1400" dirty="0" smtClean="0"/>
              <a:t> 이미지 </a:t>
            </a:r>
            <a:r>
              <a:rPr lang="en-US" altLang="ko-KR" sz="1400" dirty="0"/>
              <a:t>3</a:t>
            </a:r>
            <a:r>
              <a:rPr lang="en-US" altLang="ko-KR" sz="1400" dirty="0" smtClean="0"/>
              <a:t>00</a:t>
            </a:r>
            <a:r>
              <a:rPr lang="ko-KR" altLang="en-US" sz="1400" dirty="0" smtClean="0"/>
              <a:t>장</a:t>
            </a:r>
            <a:endParaRPr lang="ko-KR" altLang="en-US" sz="1400" dirty="0"/>
          </a:p>
        </p:txBody>
      </p:sp>
      <p:sp>
        <p:nvSpPr>
          <p:cNvPr id="4" name="아래쪽 화살표 3"/>
          <p:cNvSpPr/>
          <p:nvPr/>
        </p:nvSpPr>
        <p:spPr>
          <a:xfrm>
            <a:off x="1439026" y="4481808"/>
            <a:ext cx="239233" cy="382773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730552" y="4964086"/>
            <a:ext cx="165618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 err="1" smtClean="0"/>
              <a:t>구글</a:t>
            </a:r>
            <a:r>
              <a:rPr lang="ko-KR" altLang="en-US" sz="1400" dirty="0" smtClean="0"/>
              <a:t> </a:t>
            </a:r>
            <a:r>
              <a:rPr lang="ko-KR" altLang="en-US" sz="1400" dirty="0" err="1" smtClean="0"/>
              <a:t>클라우드</a:t>
            </a:r>
            <a:r>
              <a:rPr lang="ko-KR" altLang="en-US" sz="1400" dirty="0" smtClean="0"/>
              <a:t> </a:t>
            </a:r>
            <a:endParaRPr lang="en-US" altLang="ko-KR" sz="1400" dirty="0" smtClean="0"/>
          </a:p>
          <a:p>
            <a:pPr algn="ctr">
              <a:lnSpc>
                <a:spcPct val="150000"/>
              </a:lnSpc>
            </a:pPr>
            <a:r>
              <a:rPr lang="ko-KR" altLang="en-US" sz="1400" dirty="0" smtClean="0"/>
              <a:t>플랫폼 활</a:t>
            </a:r>
            <a:r>
              <a:rPr lang="ko-KR" altLang="en-US" sz="1400" dirty="0"/>
              <a:t>용</a:t>
            </a:r>
            <a:r>
              <a:rPr lang="ko-KR" altLang="en-US" sz="1400" dirty="0" smtClean="0"/>
              <a:t> 학습</a:t>
            </a:r>
            <a:endParaRPr lang="ko-KR" altLang="en-US" sz="14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050" y="1714002"/>
            <a:ext cx="2331188" cy="174839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816" y="1688366"/>
            <a:ext cx="5876695" cy="3960014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323528" y="183763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창업 프로젝트 </a:t>
            </a:r>
            <a:r>
              <a:rPr lang="en-US" altLang="ko-KR" dirty="0"/>
              <a:t>2</a:t>
            </a:r>
            <a:r>
              <a:rPr lang="en-US" altLang="ko-KR" dirty="0" smtClean="0"/>
              <a:t>. CCTV</a:t>
            </a:r>
            <a:r>
              <a:rPr lang="ko-KR" altLang="en-US" dirty="0" smtClean="0"/>
              <a:t>에 사람의 마음을 담는다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323528" y="1112763"/>
            <a:ext cx="72008" cy="21602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3157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46744" y="4042852"/>
            <a:ext cx="24316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사람 및 공유 이미지 </a:t>
            </a:r>
            <a:r>
              <a:rPr lang="en-US" altLang="ko-KR" sz="1400" dirty="0" smtClean="0"/>
              <a:t>1000</a:t>
            </a:r>
            <a:r>
              <a:rPr lang="ko-KR" altLang="en-US" sz="1400" dirty="0" smtClean="0"/>
              <a:t>장</a:t>
            </a:r>
            <a:endParaRPr lang="ko-KR" altLang="en-US" sz="1400" dirty="0"/>
          </a:p>
        </p:txBody>
      </p:sp>
      <p:sp>
        <p:nvSpPr>
          <p:cNvPr id="4" name="아래쪽 화살표 3"/>
          <p:cNvSpPr/>
          <p:nvPr/>
        </p:nvSpPr>
        <p:spPr>
          <a:xfrm>
            <a:off x="1342944" y="4526704"/>
            <a:ext cx="239233" cy="382773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664" y="1774206"/>
            <a:ext cx="2119641" cy="195572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29234" y="5024292"/>
            <a:ext cx="165618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 err="1" smtClean="0"/>
              <a:t>구글</a:t>
            </a:r>
            <a:r>
              <a:rPr lang="ko-KR" altLang="en-US" sz="1400" dirty="0" smtClean="0"/>
              <a:t> </a:t>
            </a:r>
            <a:r>
              <a:rPr lang="ko-KR" altLang="en-US" sz="1400" dirty="0" err="1" smtClean="0"/>
              <a:t>클라우드</a:t>
            </a:r>
            <a:r>
              <a:rPr lang="ko-KR" altLang="en-US" sz="1400" dirty="0" smtClean="0"/>
              <a:t> </a:t>
            </a:r>
            <a:endParaRPr lang="en-US" altLang="ko-KR" sz="1400" dirty="0" smtClean="0"/>
          </a:p>
          <a:p>
            <a:pPr algn="ctr">
              <a:lnSpc>
                <a:spcPct val="150000"/>
              </a:lnSpc>
            </a:pPr>
            <a:r>
              <a:rPr lang="ko-KR" altLang="en-US" sz="1400" dirty="0" smtClean="0"/>
              <a:t>플랫폼 활</a:t>
            </a:r>
            <a:r>
              <a:rPr lang="ko-KR" altLang="en-US" sz="1400" dirty="0"/>
              <a:t>용</a:t>
            </a:r>
            <a:r>
              <a:rPr lang="ko-KR" altLang="en-US" sz="1400" dirty="0" smtClean="0"/>
              <a:t> 학습</a:t>
            </a:r>
            <a:endParaRPr lang="ko-KR" altLang="en-US" sz="14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800" y="1735578"/>
            <a:ext cx="5976664" cy="4027378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323528" y="183763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창업 프로젝트 </a:t>
            </a:r>
            <a:r>
              <a:rPr lang="en-US" altLang="ko-KR" dirty="0"/>
              <a:t>2</a:t>
            </a:r>
            <a:r>
              <a:rPr lang="en-US" altLang="ko-KR" dirty="0" smtClean="0"/>
              <a:t>. CCTV</a:t>
            </a:r>
            <a:r>
              <a:rPr lang="ko-KR" altLang="en-US" dirty="0" smtClean="0"/>
              <a:t>에 사람의 마음을 담는다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grpSp>
        <p:nvGrpSpPr>
          <p:cNvPr id="5" name="그룹 4"/>
          <p:cNvGrpSpPr/>
          <p:nvPr/>
        </p:nvGrpSpPr>
        <p:grpSpPr>
          <a:xfrm>
            <a:off x="323528" y="1073232"/>
            <a:ext cx="7279407" cy="415498"/>
            <a:chOff x="323528" y="1073232"/>
            <a:chExt cx="7279407" cy="415498"/>
          </a:xfrm>
        </p:grpSpPr>
        <p:sp>
          <p:nvSpPr>
            <p:cNvPr id="10" name="TextBox 7"/>
            <p:cNvSpPr txBox="1">
              <a:spLocks noChangeArrowheads="1"/>
            </p:cNvSpPr>
            <p:nvPr/>
          </p:nvSpPr>
          <p:spPr bwMode="auto">
            <a:xfrm>
              <a:off x="347684" y="1073232"/>
              <a:ext cx="7255251" cy="4154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Lato Light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Lato Light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Lato Light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Lato Light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Lato Light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pitchFamily="34" charset="0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ko-KR" altLang="en-US" sz="1400" dirty="0" smtClean="0">
                  <a:latin typeface="+mn-ea"/>
                  <a:cs typeface="Calibri" panose="020F0502020204030204" pitchFamily="34" charset="0"/>
                </a:rPr>
                <a:t>구현 목표 </a:t>
              </a:r>
              <a:r>
                <a:rPr lang="en-US" altLang="ko-KR" sz="1400" dirty="0" smtClean="0">
                  <a:latin typeface="+mn-ea"/>
                  <a:cs typeface="Calibri" panose="020F0502020204030204" pitchFamily="34" charset="0"/>
                </a:rPr>
                <a:t>2 : CCTV</a:t>
              </a:r>
              <a:r>
                <a:rPr lang="ko-KR" altLang="en-US" sz="1400" dirty="0">
                  <a:latin typeface="+mn-ea"/>
                  <a:cs typeface="Calibri" panose="020F0502020204030204" pitchFamily="34" charset="0"/>
                </a:rPr>
                <a:t>에</a:t>
              </a:r>
              <a:r>
                <a:rPr lang="ko-KR" altLang="en-US" sz="1400" dirty="0" smtClean="0">
                  <a:latin typeface="+mn-ea"/>
                  <a:cs typeface="Calibri" panose="020F0502020204030204" pitchFamily="34" charset="0"/>
                </a:rPr>
                <a:t>서 특정한 사람의 얼굴</a:t>
              </a:r>
              <a:r>
                <a:rPr lang="en-US" altLang="ko-KR" sz="1400" dirty="0" smtClean="0">
                  <a:latin typeface="+mn-ea"/>
                  <a:cs typeface="Calibri" panose="020F0502020204030204" pitchFamily="34" charset="0"/>
                </a:rPr>
                <a:t>(Face)</a:t>
              </a:r>
              <a:r>
                <a:rPr lang="ko-KR" altLang="en-US" sz="1400" dirty="0" smtClean="0">
                  <a:latin typeface="+mn-ea"/>
                  <a:cs typeface="Calibri" panose="020F0502020204030204" pitchFamily="34" charset="0"/>
                </a:rPr>
                <a:t> 인식</a:t>
              </a:r>
              <a:r>
                <a:rPr lang="en-US" altLang="ko-KR" sz="1400" dirty="0" smtClean="0">
                  <a:latin typeface="+mn-ea"/>
                  <a:cs typeface="Calibri" panose="020F0502020204030204" pitchFamily="34" charset="0"/>
                </a:rPr>
                <a:t> </a:t>
              </a:r>
              <a:endParaRPr lang="ru-RU" altLang="ko-KR" sz="1400" dirty="0">
                <a:latin typeface="+mn-ea"/>
                <a:cs typeface="Calibri" panose="020F0502020204030204" pitchFamily="34" charset="0"/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323528" y="1172969"/>
              <a:ext cx="72008" cy="216024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042526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71952" y="1303411"/>
            <a:ext cx="41679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atin typeface="Arial"/>
                <a:cs typeface="Arial"/>
              </a:rPr>
              <a:t>► </a:t>
            </a:r>
            <a:r>
              <a:rPr lang="en-US" altLang="ko-KR" sz="1400" dirty="0" smtClean="0"/>
              <a:t>5</a:t>
            </a:r>
            <a:r>
              <a:rPr lang="ko-KR" altLang="en-US" sz="1400" dirty="0" smtClean="0"/>
              <a:t>권의 책</a:t>
            </a:r>
            <a:endParaRPr lang="ko-KR" altLang="en-US" sz="14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671" y="1687202"/>
            <a:ext cx="1143438" cy="147260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7619" y="1719644"/>
            <a:ext cx="1142247" cy="144283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6048" y="1740122"/>
            <a:ext cx="986845" cy="143695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4485" y="1727819"/>
            <a:ext cx="1171291" cy="150218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9538" y="1687202"/>
            <a:ext cx="1199526" cy="154279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71952" y="3588611"/>
            <a:ext cx="32079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atin typeface="Arial"/>
                <a:cs typeface="Arial"/>
              </a:rPr>
              <a:t>► 2</a:t>
            </a:r>
            <a:r>
              <a:rPr lang="ko-KR" altLang="en-US" sz="1400" dirty="0" smtClean="0">
                <a:latin typeface="Arial"/>
                <a:cs typeface="Arial"/>
              </a:rPr>
              <a:t>명의 교수님 </a:t>
            </a:r>
            <a:r>
              <a:rPr lang="en-US" altLang="ko-KR" sz="1400" dirty="0" smtClean="0">
                <a:latin typeface="Arial"/>
                <a:cs typeface="Arial"/>
              </a:rPr>
              <a:t>: </a:t>
            </a:r>
            <a:r>
              <a:rPr lang="en-US" altLang="ko-KR" sz="1400" dirty="0" err="1" smtClean="0"/>
              <a:t>andrew</a:t>
            </a:r>
            <a:r>
              <a:rPr lang="en-US" altLang="ko-KR" sz="1400" dirty="0" smtClean="0"/>
              <a:t> ng, </a:t>
            </a:r>
            <a:r>
              <a:rPr lang="ko-KR" altLang="en-US" sz="1400" dirty="0" smtClean="0"/>
              <a:t>김성훈</a:t>
            </a:r>
            <a:r>
              <a:rPr lang="en-US" altLang="ko-KR" sz="1400" dirty="0" smtClean="0"/>
              <a:t>  </a:t>
            </a:r>
            <a:endParaRPr lang="ko-KR" altLang="en-US" sz="1400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966" y="4096095"/>
            <a:ext cx="2544283" cy="1572732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2140" y="4096094"/>
            <a:ext cx="2513609" cy="157436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81191" y="5877272"/>
            <a:ext cx="39446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atin typeface="Arial"/>
                <a:cs typeface="Arial"/>
              </a:rPr>
              <a:t>► </a:t>
            </a:r>
            <a:r>
              <a:rPr lang="en-US" altLang="ko-KR" sz="1400" dirty="0" err="1" smtClean="0">
                <a:latin typeface="Arial"/>
                <a:cs typeface="Arial"/>
              </a:rPr>
              <a:t>Github</a:t>
            </a:r>
            <a:r>
              <a:rPr lang="ko-KR" altLang="en-US" sz="1400" dirty="0">
                <a:latin typeface="Arial"/>
                <a:cs typeface="Arial"/>
              </a:rPr>
              <a:t> </a:t>
            </a:r>
            <a:r>
              <a:rPr lang="en-US" altLang="ko-KR" sz="1400" dirty="0" smtClean="0">
                <a:latin typeface="Arial"/>
                <a:cs typeface="Arial"/>
              </a:rPr>
              <a:t>: </a:t>
            </a:r>
            <a:r>
              <a:rPr lang="ko-KR" altLang="en-US" sz="1400" dirty="0" smtClean="0">
                <a:latin typeface="Arial"/>
                <a:cs typeface="Arial"/>
              </a:rPr>
              <a:t>오픈 소스 코드</a:t>
            </a:r>
            <a:r>
              <a:rPr lang="en-US" altLang="ko-KR" sz="1400" dirty="0" smtClean="0">
                <a:latin typeface="Arial"/>
                <a:cs typeface="Arial"/>
              </a:rPr>
              <a:t>(</a:t>
            </a:r>
            <a:r>
              <a:rPr lang="ko-KR" altLang="en-US" sz="1400" dirty="0" smtClean="0">
                <a:latin typeface="Arial"/>
                <a:cs typeface="Arial"/>
              </a:rPr>
              <a:t>프로그램</a:t>
            </a:r>
            <a:r>
              <a:rPr lang="en-US" altLang="ko-KR" sz="1400" dirty="0" smtClean="0">
                <a:latin typeface="Arial"/>
                <a:cs typeface="Arial"/>
              </a:rPr>
              <a:t>)</a:t>
            </a:r>
            <a:endParaRPr lang="ko-KR" altLang="en-US" sz="1400" dirty="0"/>
          </a:p>
        </p:txBody>
      </p:sp>
      <p:sp>
        <p:nvSpPr>
          <p:cNvPr id="13" name="TextBox 12"/>
          <p:cNvSpPr txBox="1"/>
          <p:nvPr/>
        </p:nvSpPr>
        <p:spPr>
          <a:xfrm>
            <a:off x="6084168" y="3588610"/>
            <a:ext cx="20896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atin typeface="Arial"/>
                <a:cs typeface="Arial"/>
              </a:rPr>
              <a:t>► </a:t>
            </a:r>
            <a:r>
              <a:rPr lang="ko-KR" altLang="en-US" sz="1400" dirty="0" err="1" smtClean="0">
                <a:latin typeface="Arial"/>
                <a:cs typeface="Arial"/>
              </a:rPr>
              <a:t>유튜브</a:t>
            </a:r>
            <a:r>
              <a:rPr lang="ko-KR" altLang="en-US" sz="1400" dirty="0" smtClean="0">
                <a:latin typeface="Arial"/>
                <a:cs typeface="Arial"/>
              </a:rPr>
              <a:t> </a:t>
            </a:r>
            <a:r>
              <a:rPr lang="en-US" altLang="ko-KR" sz="1400" dirty="0" smtClean="0">
                <a:latin typeface="Arial"/>
                <a:cs typeface="Arial"/>
              </a:rPr>
              <a:t>: </a:t>
            </a:r>
            <a:r>
              <a:rPr lang="ko-KR" altLang="en-US" sz="1400" dirty="0" smtClean="0">
                <a:latin typeface="Arial"/>
                <a:cs typeface="Arial"/>
              </a:rPr>
              <a:t>참고 영상</a:t>
            </a:r>
            <a:endParaRPr lang="ko-KR" altLang="en-US" sz="1400" dirty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9867" y="4087188"/>
            <a:ext cx="2805911" cy="1592179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581191" y="6339099"/>
            <a:ext cx="32707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atin typeface="Arial"/>
                <a:cs typeface="Arial"/>
              </a:rPr>
              <a:t>► </a:t>
            </a:r>
            <a:r>
              <a:rPr lang="ko-KR" altLang="en-US" sz="1400" dirty="0" smtClean="0">
                <a:latin typeface="Arial"/>
                <a:cs typeface="Arial"/>
              </a:rPr>
              <a:t>수많은 시행착오</a:t>
            </a:r>
            <a:endParaRPr lang="ko-KR" altLang="en-US" sz="1400" dirty="0"/>
          </a:p>
        </p:txBody>
      </p:sp>
      <p:sp>
        <p:nvSpPr>
          <p:cNvPr id="16" name="TextBox 7"/>
          <p:cNvSpPr txBox="1">
            <a:spLocks noChangeArrowheads="1"/>
          </p:cNvSpPr>
          <p:nvPr/>
        </p:nvSpPr>
        <p:spPr bwMode="auto">
          <a:xfrm>
            <a:off x="323528" y="908719"/>
            <a:ext cx="1604380" cy="373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1400" dirty="0" smtClean="0">
                <a:latin typeface="+mn-ea"/>
                <a:cs typeface="Calibri" panose="020F0502020204030204" pitchFamily="34" charset="0"/>
              </a:rPr>
              <a:t>5. </a:t>
            </a:r>
            <a:r>
              <a:rPr lang="ko-KR" altLang="en-US" sz="1400" dirty="0" smtClean="0">
                <a:latin typeface="+mn-ea"/>
                <a:cs typeface="Calibri" panose="020F0502020204030204" pitchFamily="34" charset="0"/>
              </a:rPr>
              <a:t>준비과정</a:t>
            </a:r>
            <a:endParaRPr lang="ru-RU" altLang="ko-KR" sz="1400" dirty="0">
              <a:latin typeface="+mn-ea"/>
              <a:cs typeface="Calibri" panose="020F0502020204030204" pitchFamily="34" charset="0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323528" y="183763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창업 프로젝트 </a:t>
            </a:r>
            <a:r>
              <a:rPr lang="en-US" altLang="ko-KR" dirty="0"/>
              <a:t>2</a:t>
            </a:r>
            <a:r>
              <a:rPr lang="en-US" altLang="ko-KR" dirty="0" smtClean="0"/>
              <a:t>. CCTV</a:t>
            </a:r>
            <a:r>
              <a:rPr lang="ko-KR" altLang="en-US" dirty="0" smtClean="0"/>
              <a:t>에 사람의 마음을 담는다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524688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3528" y="114775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자기소개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11560" y="1268760"/>
            <a:ext cx="72008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dirty="0" smtClean="0"/>
              <a:t>1987</a:t>
            </a:r>
            <a:r>
              <a:rPr lang="ko-KR" altLang="en-US" sz="1200" dirty="0" smtClean="0"/>
              <a:t>년 화학과 입학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중퇴</a:t>
            </a:r>
            <a:endParaRPr lang="en-US" altLang="ko-KR" sz="1200" dirty="0" smtClean="0"/>
          </a:p>
          <a:p>
            <a:pPr>
              <a:lnSpc>
                <a:spcPct val="200000"/>
              </a:lnSpc>
            </a:pPr>
            <a:r>
              <a:rPr lang="en-US" altLang="ko-KR" sz="1200" dirty="0" smtClean="0"/>
              <a:t>1997</a:t>
            </a:r>
            <a:r>
              <a:rPr lang="ko-KR" altLang="en-US" sz="1200" dirty="0" smtClean="0"/>
              <a:t>년 학원 과학 강사</a:t>
            </a:r>
            <a:endParaRPr lang="en-US" altLang="ko-KR" sz="1200" dirty="0" smtClean="0"/>
          </a:p>
          <a:p>
            <a:pPr>
              <a:lnSpc>
                <a:spcPct val="200000"/>
              </a:lnSpc>
            </a:pPr>
            <a:r>
              <a:rPr lang="en-US" altLang="ko-KR" sz="1200" dirty="0" smtClean="0"/>
              <a:t>2014</a:t>
            </a:r>
            <a:r>
              <a:rPr lang="ko-KR" altLang="en-US" sz="1200" dirty="0" smtClean="0"/>
              <a:t>년 ㈜</a:t>
            </a:r>
            <a:r>
              <a:rPr lang="ko-KR" altLang="en-US" sz="1200" dirty="0" err="1" smtClean="0"/>
              <a:t>햇살다솜</a:t>
            </a:r>
            <a:r>
              <a:rPr lang="ko-KR" altLang="en-US" sz="1200" dirty="0" smtClean="0"/>
              <a:t> 창업 </a:t>
            </a:r>
            <a:r>
              <a:rPr lang="en-US" altLang="ko-KR" sz="1200" dirty="0" smtClean="0"/>
              <a:t>(social</a:t>
            </a:r>
            <a:r>
              <a:rPr lang="ko-KR" altLang="en-US" sz="1200" dirty="0" smtClean="0"/>
              <a:t> 벤처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태양광 발전을 통한 에너지 빈곤층 지원 목적</a:t>
            </a:r>
            <a:r>
              <a:rPr lang="en-US" altLang="ko-KR" sz="1200" dirty="0" smtClean="0"/>
              <a:t>)</a:t>
            </a:r>
          </a:p>
          <a:p>
            <a:pPr>
              <a:lnSpc>
                <a:spcPct val="200000"/>
              </a:lnSpc>
            </a:pPr>
            <a:r>
              <a:rPr lang="en-US" altLang="ko-KR" sz="1200" dirty="0" smtClean="0"/>
              <a:t>2016</a:t>
            </a:r>
            <a:r>
              <a:rPr lang="ko-KR" altLang="en-US" sz="1200" dirty="0" smtClean="0"/>
              <a:t>년 ㈜</a:t>
            </a:r>
            <a:r>
              <a:rPr lang="ko-KR" altLang="en-US" sz="1200" dirty="0" err="1" smtClean="0"/>
              <a:t>햇살다솜</a:t>
            </a:r>
            <a:r>
              <a:rPr lang="ko-KR" altLang="en-US" sz="1200" dirty="0" smtClean="0"/>
              <a:t> 폐업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학원 및 학원 강사 정리</a:t>
            </a:r>
            <a:endParaRPr lang="en-US" altLang="ko-KR" sz="1200" dirty="0" smtClean="0"/>
          </a:p>
          <a:p>
            <a:pPr>
              <a:lnSpc>
                <a:spcPct val="200000"/>
              </a:lnSpc>
            </a:pPr>
            <a:r>
              <a:rPr lang="en-US" altLang="ko-KR" sz="1200" dirty="0" smtClean="0"/>
              <a:t>2017</a:t>
            </a:r>
            <a:r>
              <a:rPr lang="ko-KR" altLang="en-US" sz="1200" dirty="0" smtClean="0"/>
              <a:t>년 </a:t>
            </a:r>
            <a:r>
              <a:rPr lang="en-US" altLang="ko-KR" sz="1200" dirty="0" smtClean="0"/>
              <a:t>4</a:t>
            </a:r>
            <a:r>
              <a:rPr lang="ko-KR" altLang="en-US" sz="1200" dirty="0" smtClean="0"/>
              <a:t>차 산업기반 기술을 이용한 창업에 도전 시작</a:t>
            </a:r>
            <a:r>
              <a:rPr lang="en-US" altLang="ko-KR" sz="1200" dirty="0" smtClean="0"/>
              <a:t>(</a:t>
            </a:r>
            <a:r>
              <a:rPr lang="ko-KR" altLang="en-US" sz="1200" dirty="0" smtClean="0"/>
              <a:t>목표 </a:t>
            </a:r>
            <a:r>
              <a:rPr lang="en-US" altLang="ko-KR" sz="1200" dirty="0" smtClean="0"/>
              <a:t>: 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2 ~ 3</a:t>
            </a:r>
            <a:r>
              <a:rPr lang="ko-KR" altLang="en-US" sz="1200" dirty="0" smtClean="0"/>
              <a:t>년간 기술 공부</a:t>
            </a:r>
            <a:r>
              <a:rPr lang="en-US" altLang="ko-KR" sz="1200" dirty="0" smtClean="0"/>
              <a:t>),</a:t>
            </a:r>
          </a:p>
          <a:p>
            <a:pPr>
              <a:lnSpc>
                <a:spcPct val="20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       2</a:t>
            </a:r>
            <a:r>
              <a:rPr lang="ko-KR" altLang="en-US" sz="1200" dirty="0" smtClean="0"/>
              <a:t>개 대학</a:t>
            </a:r>
            <a:r>
              <a:rPr lang="en-US" altLang="ko-KR" sz="1200" dirty="0" smtClean="0"/>
              <a:t>, SBA </a:t>
            </a:r>
            <a:r>
              <a:rPr lang="ko-KR" altLang="en-US" sz="1200" dirty="0" smtClean="0"/>
              <a:t>등에서 기술창업 교육 </a:t>
            </a:r>
            <a:r>
              <a:rPr lang="en-US" altLang="ko-KR" sz="1200" dirty="0" smtClean="0"/>
              <a:t>337</a:t>
            </a:r>
            <a:r>
              <a:rPr lang="ko-KR" altLang="en-US" sz="1200" dirty="0" smtClean="0"/>
              <a:t>시간 수료</a:t>
            </a:r>
            <a:r>
              <a:rPr lang="en-US" altLang="ko-KR" sz="1200" dirty="0" smtClean="0"/>
              <a:t>( 3D </a:t>
            </a:r>
            <a:r>
              <a:rPr lang="ko-KR" altLang="en-US" sz="1200" dirty="0" err="1" smtClean="0"/>
              <a:t>프린팅</a:t>
            </a:r>
            <a:r>
              <a:rPr lang="en-US" altLang="ko-KR" sz="1200" dirty="0" smtClean="0"/>
              <a:t>, </a:t>
            </a:r>
            <a:r>
              <a:rPr lang="ko-KR" altLang="en-US" sz="1200" dirty="0" err="1" smtClean="0"/>
              <a:t>스마트폰</a:t>
            </a:r>
            <a:r>
              <a:rPr lang="ko-KR" altLang="en-US" sz="1200" dirty="0" smtClean="0"/>
              <a:t> </a:t>
            </a:r>
            <a:r>
              <a:rPr lang="ko-KR" altLang="en-US" sz="1200" dirty="0" err="1" smtClean="0"/>
              <a:t>앱</a:t>
            </a:r>
            <a:r>
              <a:rPr lang="ko-KR" altLang="en-US" sz="1200" dirty="0" smtClean="0"/>
              <a:t> 제작</a:t>
            </a:r>
            <a:r>
              <a:rPr lang="en-US" altLang="ko-KR" sz="1200" dirty="0" smtClean="0"/>
              <a:t>, CNC </a:t>
            </a:r>
            <a:r>
              <a:rPr lang="ko-KR" altLang="en-US" sz="1200" dirty="0" smtClean="0"/>
              <a:t>등</a:t>
            </a:r>
            <a:r>
              <a:rPr lang="en-US" altLang="ko-KR" sz="1200" dirty="0" smtClean="0"/>
              <a:t>),</a:t>
            </a:r>
          </a:p>
          <a:p>
            <a:pPr>
              <a:lnSpc>
                <a:spcPct val="20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       </a:t>
            </a:r>
            <a:r>
              <a:rPr lang="ko-KR" altLang="en-US" sz="1200" dirty="0" smtClean="0"/>
              <a:t>각종 창업 지원 대회 </a:t>
            </a:r>
            <a:r>
              <a:rPr lang="en-US" altLang="ko-KR" sz="1200" dirty="0" smtClean="0"/>
              <a:t>4</a:t>
            </a:r>
            <a:r>
              <a:rPr lang="ko-KR" altLang="en-US" sz="1200" dirty="0" smtClean="0"/>
              <a:t>회 참가</a:t>
            </a:r>
            <a:r>
              <a:rPr lang="en-US" altLang="ko-KR" sz="1200" dirty="0" smtClean="0"/>
              <a:t>(</a:t>
            </a:r>
            <a:r>
              <a:rPr lang="ko-KR" altLang="en-US" sz="1200" dirty="0" smtClean="0"/>
              <a:t>입상 </a:t>
            </a:r>
            <a:r>
              <a:rPr lang="en-US" altLang="ko-KR" sz="1200" dirty="0" smtClean="0"/>
              <a:t>2</a:t>
            </a:r>
            <a:r>
              <a:rPr lang="ko-KR" altLang="en-US" sz="1200" dirty="0" smtClean="0"/>
              <a:t>회</a:t>
            </a:r>
            <a:r>
              <a:rPr lang="en-US" altLang="ko-KR" sz="1200" dirty="0" smtClean="0"/>
              <a:t>),</a:t>
            </a:r>
          </a:p>
          <a:p>
            <a:pPr>
              <a:lnSpc>
                <a:spcPct val="200000"/>
              </a:lnSpc>
            </a:pPr>
            <a:r>
              <a:rPr lang="en-US" altLang="ko-KR" sz="1200" dirty="0" smtClean="0"/>
              <a:t>2018</a:t>
            </a:r>
            <a:r>
              <a:rPr lang="ko-KR" altLang="en-US" sz="1200" dirty="0" smtClean="0"/>
              <a:t>년 </a:t>
            </a:r>
            <a:r>
              <a:rPr lang="en-US" altLang="ko-KR" sz="1200" dirty="0" smtClean="0"/>
              <a:t>4</a:t>
            </a:r>
            <a:r>
              <a:rPr lang="ko-KR" altLang="en-US" sz="1200" dirty="0" smtClean="0"/>
              <a:t>차 산업 선도인력 양성 사업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“</a:t>
            </a:r>
            <a:r>
              <a:rPr lang="en-US" altLang="ko-KR" sz="1200" dirty="0" smtClean="0"/>
              <a:t>AI </a:t>
            </a:r>
            <a:r>
              <a:rPr lang="ko-KR" altLang="en-US" sz="1200" dirty="0" smtClean="0"/>
              <a:t>프로젝트 개발과정” </a:t>
            </a:r>
            <a:r>
              <a:rPr lang="en-US" altLang="ko-KR" sz="1200" dirty="0" smtClean="0"/>
              <a:t>1,280</a:t>
            </a:r>
            <a:r>
              <a:rPr lang="ko-KR" altLang="en-US" sz="1200" dirty="0" smtClean="0"/>
              <a:t>시간 수료</a:t>
            </a:r>
            <a:r>
              <a:rPr lang="en-US" altLang="ko-KR" sz="1200" dirty="0" smtClean="0"/>
              <a:t>,  </a:t>
            </a:r>
          </a:p>
          <a:p>
            <a:pPr>
              <a:lnSpc>
                <a:spcPct val="200000"/>
              </a:lnSpc>
            </a:pPr>
            <a:r>
              <a:rPr lang="en-US" altLang="ko-KR" sz="1200" dirty="0" smtClean="0"/>
              <a:t>          </a:t>
            </a:r>
            <a:r>
              <a:rPr lang="ko-KR" altLang="en-US" sz="1200" dirty="0" smtClean="0"/>
              <a:t>㈜ </a:t>
            </a:r>
            <a:r>
              <a:rPr lang="ko-KR" altLang="en-US" sz="1200" dirty="0" err="1" smtClean="0"/>
              <a:t>유니콤넷과</a:t>
            </a:r>
            <a:r>
              <a:rPr lang="ko-KR" altLang="en-US" sz="1200" dirty="0" smtClean="0"/>
              <a:t> 인공지능 기반 </a:t>
            </a:r>
            <a:r>
              <a:rPr lang="en-US" altLang="ko-KR" sz="1200" dirty="0" err="1" smtClean="0"/>
              <a:t>cctv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영상 속 물체 인식 기술개발 프로젝트 진행</a:t>
            </a:r>
            <a:r>
              <a:rPr lang="en-US" altLang="ko-KR" sz="1200" dirty="0" smtClean="0"/>
              <a:t>(3</a:t>
            </a:r>
            <a:r>
              <a:rPr lang="ko-KR" altLang="en-US" sz="1200" dirty="0" smtClean="0"/>
              <a:t>개월</a:t>
            </a:r>
            <a:r>
              <a:rPr lang="en-US" altLang="ko-KR" sz="1200" dirty="0" smtClean="0"/>
              <a:t>)</a:t>
            </a:r>
          </a:p>
          <a:p>
            <a:pPr>
              <a:lnSpc>
                <a:spcPct val="20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       </a:t>
            </a:r>
            <a:r>
              <a:rPr lang="ko-KR" altLang="en-US" sz="1200" dirty="0" smtClean="0"/>
              <a:t>한국방송통신대학교 경영학과 졸업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한성대학교 대학원 미래융합전략컨설팅학과</a:t>
            </a:r>
            <a:r>
              <a:rPr lang="en-US" altLang="ko-KR" sz="1200" dirty="0" smtClean="0"/>
              <a:t>(</a:t>
            </a:r>
            <a:r>
              <a:rPr lang="ko-KR" altLang="en-US" sz="1200" dirty="0" smtClean="0"/>
              <a:t>석사과정</a:t>
            </a:r>
            <a:r>
              <a:rPr lang="en-US" altLang="ko-KR" sz="1200" dirty="0" smtClean="0"/>
              <a:t>)</a:t>
            </a:r>
            <a:r>
              <a:rPr lang="ko-KR" altLang="en-US" sz="1200" dirty="0" smtClean="0"/>
              <a:t> </a:t>
            </a:r>
            <a:endParaRPr lang="en-US" altLang="ko-KR" sz="1200" dirty="0" smtClean="0"/>
          </a:p>
          <a:p>
            <a:pPr>
              <a:lnSpc>
                <a:spcPct val="200000"/>
              </a:lnSpc>
            </a:pPr>
            <a:r>
              <a:rPr lang="en-US" altLang="ko-KR" sz="1200" dirty="0" smtClean="0"/>
              <a:t>2019</a:t>
            </a:r>
            <a:r>
              <a:rPr lang="ko-KR" altLang="en-US" sz="1200" dirty="0" smtClean="0"/>
              <a:t>년 </a:t>
            </a:r>
            <a:r>
              <a:rPr lang="ko-KR" altLang="en-US" sz="1200" dirty="0"/>
              <a:t>한성대학교 </a:t>
            </a:r>
            <a:r>
              <a:rPr lang="en-US" altLang="ko-KR" sz="1200" dirty="0"/>
              <a:t>AWS</a:t>
            </a:r>
            <a:r>
              <a:rPr lang="ko-KR" altLang="en-US" sz="1200" dirty="0"/>
              <a:t>를 활용한 </a:t>
            </a:r>
            <a:r>
              <a:rPr lang="ko-KR" altLang="en-US" sz="1200" dirty="0" err="1"/>
              <a:t>클라우드</a:t>
            </a:r>
            <a:r>
              <a:rPr lang="ko-KR" altLang="en-US" sz="1200" dirty="0"/>
              <a:t> </a:t>
            </a:r>
            <a:r>
              <a:rPr lang="en-US" altLang="ko-KR" sz="1200" dirty="0"/>
              <a:t>SW</a:t>
            </a:r>
            <a:r>
              <a:rPr lang="ko-KR" altLang="en-US" sz="1200" dirty="0"/>
              <a:t>개발자과정 매니저 </a:t>
            </a:r>
            <a:r>
              <a:rPr lang="en-US" altLang="ko-KR" sz="1200" dirty="0"/>
              <a:t> </a:t>
            </a:r>
            <a:endParaRPr lang="en-US" altLang="ko-KR" sz="1200" dirty="0" smtClean="0"/>
          </a:p>
          <a:p>
            <a:pPr>
              <a:lnSpc>
                <a:spcPct val="20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       AI ART </a:t>
            </a:r>
            <a:r>
              <a:rPr lang="ko-KR" altLang="en-US" sz="1200" dirty="0" smtClean="0"/>
              <a:t>제작 </a:t>
            </a:r>
            <a:r>
              <a:rPr lang="ko-KR" altLang="en-US" sz="1200" dirty="0" err="1" smtClean="0"/>
              <a:t>크루</a:t>
            </a:r>
            <a:r>
              <a:rPr lang="en-US" altLang="ko-KR" sz="1200" dirty="0" smtClean="0"/>
              <a:t> LCL </a:t>
            </a:r>
            <a:r>
              <a:rPr lang="ko-KR" altLang="en-US" sz="1200" dirty="0" smtClean="0"/>
              <a:t>결성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미디어 아트 한호 작가와 협업을 추진 중</a:t>
            </a:r>
            <a:endParaRPr lang="en-US" altLang="ko-KR" sz="1200" dirty="0" smtClean="0"/>
          </a:p>
          <a:p>
            <a:pPr>
              <a:lnSpc>
                <a:spcPct val="200000"/>
              </a:lnSpc>
            </a:pPr>
            <a:r>
              <a:rPr lang="en-US" altLang="ko-KR" sz="1200" dirty="0" smtClean="0"/>
              <a:t>          AI </a:t>
            </a:r>
            <a:r>
              <a:rPr lang="ko-KR" altLang="en-US" sz="1200" dirty="0" smtClean="0"/>
              <a:t>자동 작곡 </a:t>
            </a:r>
            <a:r>
              <a:rPr lang="en-US" altLang="ko-KR" sz="1200" dirty="0" smtClean="0"/>
              <a:t>/ AI </a:t>
            </a:r>
            <a:r>
              <a:rPr lang="ko-KR" altLang="en-US" sz="1200" dirty="0" smtClean="0"/>
              <a:t>디자인</a:t>
            </a:r>
            <a:r>
              <a:rPr lang="en-US" altLang="ko-KR" sz="1200" dirty="0" smtClean="0"/>
              <a:t>(</a:t>
            </a:r>
            <a:r>
              <a:rPr lang="ko-KR" altLang="en-US" sz="1200" dirty="0" smtClean="0"/>
              <a:t>이미지</a:t>
            </a:r>
            <a:r>
              <a:rPr lang="en-US" altLang="ko-KR" sz="1200" dirty="0" smtClean="0"/>
              <a:t>)</a:t>
            </a:r>
            <a:r>
              <a:rPr lang="ko-KR" altLang="en-US" sz="1200" dirty="0" smtClean="0"/>
              <a:t> 자동 </a:t>
            </a:r>
            <a:r>
              <a:rPr lang="ko-KR" altLang="en-US" sz="1200" dirty="0"/>
              <a:t>생성으로 </a:t>
            </a:r>
            <a:r>
              <a:rPr lang="ko-KR" altLang="en-US" sz="1200" dirty="0" err="1" smtClean="0"/>
              <a:t>콘텐츠</a:t>
            </a:r>
            <a:r>
              <a:rPr lang="ko-KR" altLang="en-US" sz="1200" dirty="0" smtClean="0"/>
              <a:t> 관련 </a:t>
            </a:r>
            <a:r>
              <a:rPr lang="ko-KR" altLang="en-US" sz="1200" dirty="0" smtClean="0"/>
              <a:t>창업을 </a:t>
            </a:r>
            <a:r>
              <a:rPr lang="ko-KR" altLang="en-US" sz="1200" dirty="0"/>
              <a:t>준비 중 </a:t>
            </a:r>
            <a:endParaRPr lang="en-US" altLang="ko-KR" sz="1200" dirty="0" smtClean="0"/>
          </a:p>
        </p:txBody>
      </p:sp>
      <p:sp>
        <p:nvSpPr>
          <p:cNvPr id="6" name="직사각형 5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15264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2355010"/>
            <a:ext cx="2762250" cy="165735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4254932"/>
            <a:ext cx="2762250" cy="1577552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56717" y="1928547"/>
            <a:ext cx="19442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Arial"/>
                <a:cs typeface="Arial"/>
              </a:rPr>
              <a:t>• </a:t>
            </a:r>
            <a:r>
              <a:rPr lang="ko-KR" altLang="en-US" sz="1200" dirty="0" smtClean="0"/>
              <a:t>흑백</a:t>
            </a:r>
            <a:r>
              <a:rPr lang="en-US" altLang="ko-KR" sz="1200" dirty="0" smtClean="0"/>
              <a:t>(1channel, 8bit) </a:t>
            </a:r>
            <a:endParaRPr lang="ko-KR" altLang="en-US" sz="1200" dirty="0"/>
          </a:p>
        </p:txBody>
      </p:sp>
      <p:sp>
        <p:nvSpPr>
          <p:cNvPr id="16" name="TextBox 15"/>
          <p:cNvSpPr txBox="1"/>
          <p:nvPr/>
        </p:nvSpPr>
        <p:spPr>
          <a:xfrm>
            <a:off x="5652120" y="1928547"/>
            <a:ext cx="19442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Arial"/>
                <a:cs typeface="Arial"/>
              </a:rPr>
              <a:t>• </a:t>
            </a:r>
            <a:r>
              <a:rPr lang="ko-KR" altLang="en-US" sz="1200" dirty="0" smtClean="0"/>
              <a:t>컬러 </a:t>
            </a:r>
            <a:r>
              <a:rPr lang="en-US" altLang="ko-KR" sz="1200" dirty="0" smtClean="0"/>
              <a:t>(3channel, 24bit)</a:t>
            </a:r>
            <a:endParaRPr lang="ko-KR" altLang="en-US" sz="1200" dirty="0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2120" y="2340387"/>
            <a:ext cx="2022884" cy="3722106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656717" y="1446542"/>
            <a:ext cx="23251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Arial"/>
                <a:cs typeface="Arial"/>
              </a:rPr>
              <a:t>• </a:t>
            </a:r>
            <a:r>
              <a:rPr lang="en-US" altLang="ko-KR" sz="1200" dirty="0"/>
              <a:t>0~255 </a:t>
            </a:r>
            <a:r>
              <a:rPr lang="ko-KR" altLang="en-US" sz="1200" dirty="0"/>
              <a:t>사이의 숫자로 </a:t>
            </a:r>
            <a:r>
              <a:rPr lang="ko-KR" altLang="en-US" sz="1200" dirty="0" smtClean="0"/>
              <a:t>존</a:t>
            </a:r>
            <a:r>
              <a:rPr lang="ko-KR" altLang="en-US" sz="1200" dirty="0"/>
              <a:t>재</a:t>
            </a:r>
            <a:r>
              <a:rPr lang="en-US" altLang="ko-KR" sz="1200" dirty="0" smtClean="0">
                <a:latin typeface="Arial"/>
                <a:cs typeface="Arial"/>
              </a:rPr>
              <a:t> </a:t>
            </a:r>
            <a:endParaRPr lang="ko-KR" altLang="en-US" sz="1200" dirty="0"/>
          </a:p>
        </p:txBody>
      </p:sp>
      <p:sp>
        <p:nvSpPr>
          <p:cNvPr id="9" name="TextBox 7"/>
          <p:cNvSpPr txBox="1">
            <a:spLocks noChangeArrowheads="1"/>
          </p:cNvSpPr>
          <p:nvPr/>
        </p:nvSpPr>
        <p:spPr bwMode="auto">
          <a:xfrm>
            <a:off x="327087" y="908719"/>
            <a:ext cx="5636827" cy="3752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  <a:cs typeface="Calibri" panose="020F0502020204030204" pitchFamily="34" charset="0"/>
              </a:rPr>
              <a:t>6</a:t>
            </a:r>
            <a:r>
              <a:rPr lang="en-US" altLang="ko-KR" sz="1400" dirty="0" smtClean="0">
                <a:latin typeface="+mn-ea"/>
                <a:cs typeface="Calibri" panose="020F0502020204030204" pitchFamily="34" charset="0"/>
              </a:rPr>
              <a:t>. </a:t>
            </a:r>
            <a:r>
              <a:rPr lang="en-US" altLang="ko-KR" sz="1400" dirty="0"/>
              <a:t>‘</a:t>
            </a:r>
            <a:r>
              <a:rPr lang="ko-KR" altLang="en-US" sz="1400" dirty="0"/>
              <a:t>이미지</a:t>
            </a:r>
            <a:r>
              <a:rPr lang="en-US" altLang="ko-KR" sz="1400" dirty="0"/>
              <a:t>(Image)’</a:t>
            </a:r>
            <a:r>
              <a:rPr lang="ko-KR" altLang="en-US" sz="1400" dirty="0"/>
              <a:t>는 무엇으로 존재하는가</a:t>
            </a:r>
            <a:r>
              <a:rPr lang="en-US" altLang="ko-KR" sz="1400" dirty="0" smtClean="0"/>
              <a:t>?</a:t>
            </a:r>
            <a:endParaRPr lang="ru-RU" altLang="ko-KR" sz="1400" dirty="0">
              <a:latin typeface="+mn-ea"/>
              <a:cs typeface="Calibri" panose="020F0502020204030204" pitchFamily="34" charset="0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323528" y="183763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창업 프로젝트 </a:t>
            </a:r>
            <a:r>
              <a:rPr lang="en-US" altLang="ko-KR" dirty="0"/>
              <a:t>2</a:t>
            </a:r>
            <a:r>
              <a:rPr lang="en-US" altLang="ko-KR" dirty="0" smtClean="0"/>
              <a:t>. CCTV</a:t>
            </a:r>
            <a:r>
              <a:rPr lang="ko-KR" altLang="en-US" dirty="0" smtClean="0"/>
              <a:t>에 사람의 마음을 담는다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149456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11560" y="1454859"/>
            <a:ext cx="70567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Arial"/>
                <a:ea typeface="맑은 고딕"/>
                <a:cs typeface="Arial"/>
              </a:rPr>
              <a:t>▶</a:t>
            </a:r>
            <a:r>
              <a:rPr lang="en-US" altLang="ko-KR" sz="1200" dirty="0" smtClean="0">
                <a:latin typeface="Arial"/>
                <a:cs typeface="Arial"/>
              </a:rPr>
              <a:t> </a:t>
            </a:r>
            <a:r>
              <a:rPr lang="ko-KR" altLang="en-US" sz="1200" dirty="0" smtClean="0">
                <a:latin typeface="Arial"/>
                <a:cs typeface="Arial"/>
              </a:rPr>
              <a:t>수학적 연산 프로그램들의</a:t>
            </a:r>
            <a:r>
              <a:rPr lang="en-US" altLang="ko-KR" sz="1200" dirty="0" smtClean="0">
                <a:latin typeface="Arial"/>
                <a:cs typeface="Arial"/>
              </a:rPr>
              <a:t> </a:t>
            </a:r>
            <a:r>
              <a:rPr lang="ko-KR" altLang="en-US" sz="1200" dirty="0" smtClean="0">
                <a:latin typeface="Arial"/>
                <a:cs typeface="Arial"/>
              </a:rPr>
              <a:t> 집합 </a:t>
            </a:r>
            <a:r>
              <a:rPr lang="en-US" altLang="ko-KR" sz="1200" dirty="0" smtClean="0">
                <a:latin typeface="Arial"/>
                <a:cs typeface="Arial"/>
              </a:rPr>
              <a:t>:  convolution + max pooling + activation + flattening + </a:t>
            </a:r>
            <a:r>
              <a:rPr lang="en-US" altLang="ko-KR" sz="1200" dirty="0" err="1" smtClean="0">
                <a:latin typeface="Arial"/>
                <a:cs typeface="Arial"/>
              </a:rPr>
              <a:t>softmax</a:t>
            </a:r>
            <a:r>
              <a:rPr lang="en-US" altLang="ko-KR" sz="1200" dirty="0" smtClean="0">
                <a:latin typeface="Arial"/>
                <a:cs typeface="Arial"/>
              </a:rPr>
              <a:t> </a:t>
            </a:r>
            <a:endParaRPr lang="ko-KR" altLang="en-US" sz="12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1903244"/>
            <a:ext cx="2871653" cy="147661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8" y="1903242"/>
            <a:ext cx="3355934" cy="147661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32" y="4912711"/>
            <a:ext cx="2880320" cy="162018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4912712"/>
            <a:ext cx="3389074" cy="1620181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816" y="3472552"/>
            <a:ext cx="2776601" cy="1224971"/>
          </a:xfrm>
          <a:prstGeom prst="rect">
            <a:avLst/>
          </a:prstGeom>
        </p:spPr>
      </p:pic>
      <p:sp>
        <p:nvSpPr>
          <p:cNvPr id="11" name="TextBox 7"/>
          <p:cNvSpPr txBox="1">
            <a:spLocks noChangeArrowheads="1"/>
          </p:cNvSpPr>
          <p:nvPr/>
        </p:nvSpPr>
        <p:spPr bwMode="auto">
          <a:xfrm>
            <a:off x="316205" y="888283"/>
            <a:ext cx="5636827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1400" dirty="0" smtClean="0">
                <a:latin typeface="+mn-ea"/>
                <a:cs typeface="Calibri" panose="020F0502020204030204" pitchFamily="34" charset="0"/>
              </a:rPr>
              <a:t>7. </a:t>
            </a:r>
            <a:r>
              <a:rPr lang="en-US" altLang="ko-KR" sz="1400" dirty="0"/>
              <a:t>‘</a:t>
            </a:r>
            <a:r>
              <a:rPr lang="ko-KR" altLang="en-US" sz="1400" dirty="0"/>
              <a:t>물체인식 인공지능 </a:t>
            </a:r>
            <a:r>
              <a:rPr lang="ko-KR" altLang="en-US" sz="1400" dirty="0" smtClean="0"/>
              <a:t>모델 </a:t>
            </a:r>
            <a:r>
              <a:rPr lang="en-US" altLang="ko-KR" sz="1400" dirty="0" smtClean="0"/>
              <a:t>/ </a:t>
            </a:r>
            <a:r>
              <a:rPr lang="ko-KR" altLang="en-US" sz="1400" dirty="0" smtClean="0"/>
              <a:t>프로그램</a:t>
            </a:r>
            <a:r>
              <a:rPr lang="en-US" altLang="ko-KR" sz="1400" dirty="0"/>
              <a:t>’</a:t>
            </a:r>
            <a:r>
              <a:rPr lang="ko-KR" altLang="en-US" sz="1400" dirty="0"/>
              <a:t>이란</a:t>
            </a:r>
            <a:r>
              <a:rPr lang="en-US" altLang="ko-KR" sz="1400" dirty="0" smtClean="0"/>
              <a:t>?</a:t>
            </a:r>
            <a:endParaRPr lang="ru-RU" altLang="ko-KR" sz="1400" dirty="0">
              <a:latin typeface="+mn-ea"/>
              <a:cs typeface="Calibri" panose="020F0502020204030204" pitchFamily="34" charset="0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323528" y="183763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창업 프로젝트 </a:t>
            </a:r>
            <a:r>
              <a:rPr lang="en-US" altLang="ko-KR" dirty="0"/>
              <a:t>2</a:t>
            </a:r>
            <a:r>
              <a:rPr lang="en-US" altLang="ko-KR" dirty="0" smtClean="0"/>
              <a:t>. CCTV</a:t>
            </a:r>
            <a:r>
              <a:rPr lang="ko-KR" altLang="en-US" dirty="0" smtClean="0"/>
              <a:t>에 사람의 마음을 담는다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780665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5183" y="1472394"/>
            <a:ext cx="360075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smtClean="0">
                <a:latin typeface="Arial"/>
                <a:cs typeface="Arial"/>
              </a:rPr>
              <a:t>1) </a:t>
            </a:r>
            <a:r>
              <a:rPr lang="ko-KR" altLang="en-US" sz="1200" dirty="0" smtClean="0">
                <a:latin typeface="Arial"/>
                <a:cs typeface="Arial"/>
              </a:rPr>
              <a:t>수학적 연산을 통해 이미지를 구성하고 있는 </a:t>
            </a:r>
            <a:endParaRPr lang="en-US" altLang="ko-KR" sz="1200" dirty="0" smtClean="0">
              <a:latin typeface="Arial"/>
              <a:cs typeface="Arial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Arial"/>
                <a:cs typeface="Arial"/>
              </a:rPr>
              <a:t> </a:t>
            </a:r>
            <a:r>
              <a:rPr lang="en-US" altLang="ko-KR" sz="1200" dirty="0" smtClean="0">
                <a:latin typeface="Arial"/>
                <a:cs typeface="Arial"/>
              </a:rPr>
              <a:t>  </a:t>
            </a:r>
            <a:r>
              <a:rPr lang="ko-KR" altLang="en-US" sz="1200" dirty="0" smtClean="0">
                <a:latin typeface="Arial"/>
                <a:cs typeface="Arial"/>
              </a:rPr>
              <a:t>숫자들을 변형시킨다</a:t>
            </a:r>
            <a:r>
              <a:rPr lang="en-US" altLang="ko-KR" sz="1200" dirty="0" smtClean="0">
                <a:latin typeface="Arial"/>
                <a:cs typeface="Arial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200" dirty="0" smtClean="0">
              <a:latin typeface="Arial"/>
              <a:cs typeface="Arial"/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latin typeface="Arial"/>
              <a:cs typeface="Arial"/>
            </a:endParaRPr>
          </a:p>
          <a:p>
            <a:pPr>
              <a:lnSpc>
                <a:spcPct val="150000"/>
              </a:lnSpc>
            </a:pPr>
            <a:endParaRPr lang="en-US" altLang="ko-KR" sz="1200" dirty="0" smtClean="0">
              <a:latin typeface="Arial"/>
              <a:cs typeface="Arial"/>
            </a:endParaRPr>
          </a:p>
          <a:p>
            <a:pPr>
              <a:lnSpc>
                <a:spcPct val="150000"/>
              </a:lnSpc>
            </a:pPr>
            <a:endParaRPr lang="en-US" altLang="ko-KR" sz="1200" dirty="0" smtClean="0">
              <a:latin typeface="Arial"/>
              <a:cs typeface="Arial"/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latin typeface="Arial"/>
              <a:cs typeface="Arial"/>
            </a:endParaRPr>
          </a:p>
          <a:p>
            <a:pPr>
              <a:lnSpc>
                <a:spcPct val="150000"/>
              </a:lnSpc>
            </a:pPr>
            <a:endParaRPr lang="en-US" altLang="ko-KR" sz="1200" dirty="0" smtClean="0">
              <a:latin typeface="Arial"/>
              <a:cs typeface="Arial"/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latin typeface="Arial"/>
              <a:cs typeface="Arial"/>
            </a:endParaRPr>
          </a:p>
          <a:p>
            <a:pPr>
              <a:lnSpc>
                <a:spcPct val="150000"/>
              </a:lnSpc>
            </a:pPr>
            <a:endParaRPr lang="en-US" altLang="ko-KR" sz="1200" dirty="0" smtClean="0">
              <a:latin typeface="Arial"/>
              <a:cs typeface="Arial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latin typeface="Arial"/>
                <a:cs typeface="Arial"/>
              </a:rPr>
              <a:t>2) </a:t>
            </a:r>
            <a:r>
              <a:rPr lang="ko-KR" altLang="en-US" sz="1200" dirty="0" smtClean="0">
                <a:latin typeface="Arial"/>
                <a:cs typeface="Arial"/>
              </a:rPr>
              <a:t>특징을 </a:t>
            </a:r>
            <a:r>
              <a:rPr lang="ko-KR" altLang="en-US" sz="1200" dirty="0">
                <a:latin typeface="Arial"/>
                <a:cs typeface="Arial"/>
              </a:rPr>
              <a:t>추출한다 </a:t>
            </a:r>
            <a:r>
              <a:rPr lang="en-US" altLang="ko-KR" sz="1200" dirty="0">
                <a:latin typeface="Arial"/>
                <a:cs typeface="Arial"/>
              </a:rPr>
              <a:t>=</a:t>
            </a:r>
            <a:r>
              <a:rPr lang="ko-KR" altLang="en-US" sz="1200" dirty="0" smtClean="0">
                <a:latin typeface="Arial"/>
                <a:cs typeface="Arial"/>
              </a:rPr>
              <a:t> </a:t>
            </a:r>
            <a:r>
              <a:rPr lang="ko-KR" altLang="en-US" sz="1200" dirty="0">
                <a:latin typeface="Arial"/>
                <a:cs typeface="Arial"/>
              </a:rPr>
              <a:t>물체들을 차별화</a:t>
            </a:r>
            <a:r>
              <a:rPr lang="en-US" altLang="ko-KR" sz="1200" dirty="0" smtClean="0">
                <a:latin typeface="Arial"/>
                <a:cs typeface="Arial"/>
              </a:rPr>
              <a:t>.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880" y="2194881"/>
            <a:ext cx="3335357" cy="126267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204" y="4706475"/>
            <a:ext cx="3291033" cy="986593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048" y="2249673"/>
            <a:ext cx="3889712" cy="2660552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4809648" y="1472394"/>
            <a:ext cx="4084112" cy="6106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smtClean="0">
                <a:latin typeface="Arial"/>
                <a:cs typeface="Arial"/>
              </a:rPr>
              <a:t>3)</a:t>
            </a:r>
            <a:r>
              <a:rPr lang="en-US" altLang="ko-KR" sz="1200" dirty="0" smtClean="0"/>
              <a:t> </a:t>
            </a:r>
            <a:r>
              <a:rPr lang="ko-KR" altLang="en-US" sz="1200" dirty="0"/>
              <a:t>물체들을 분류하고</a:t>
            </a:r>
            <a:r>
              <a:rPr lang="en-US" altLang="ko-KR" sz="1200" dirty="0"/>
              <a:t>, </a:t>
            </a:r>
            <a:r>
              <a:rPr lang="ko-KR" altLang="en-US" sz="1200" dirty="0"/>
              <a:t>물체의 위치를 </a:t>
            </a:r>
            <a:r>
              <a:rPr lang="ko-KR" altLang="en-US" sz="1200" dirty="0" smtClean="0"/>
              <a:t>찾아서 알아보기 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 </a:t>
            </a:r>
            <a:r>
              <a:rPr lang="ko-KR" altLang="en-US" sz="1200" dirty="0" smtClean="0"/>
              <a:t>쉽게 </a:t>
            </a:r>
            <a:r>
              <a:rPr lang="ko-KR" altLang="en-US" sz="1200" dirty="0"/>
              <a:t>경계선을 만든다</a:t>
            </a:r>
            <a:r>
              <a:rPr lang="en-US" altLang="ko-KR" sz="1200" dirty="0"/>
              <a:t>.</a:t>
            </a:r>
            <a:r>
              <a:rPr lang="ko-KR" altLang="en-US" sz="1200" dirty="0"/>
              <a:t> </a:t>
            </a:r>
          </a:p>
        </p:txBody>
      </p:sp>
      <p:sp>
        <p:nvSpPr>
          <p:cNvPr id="9" name="TextBox 7"/>
          <p:cNvSpPr txBox="1">
            <a:spLocks noChangeArrowheads="1"/>
          </p:cNvSpPr>
          <p:nvPr/>
        </p:nvSpPr>
        <p:spPr bwMode="auto">
          <a:xfrm>
            <a:off x="360626" y="887912"/>
            <a:ext cx="5636827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  <a:cs typeface="Calibri" panose="020F0502020204030204" pitchFamily="34" charset="0"/>
              </a:rPr>
              <a:t>8</a:t>
            </a:r>
            <a:r>
              <a:rPr lang="en-US" altLang="ko-KR" sz="1400" dirty="0" smtClean="0">
                <a:latin typeface="+mn-ea"/>
                <a:cs typeface="Calibri" panose="020F0502020204030204" pitchFamily="34" charset="0"/>
              </a:rPr>
              <a:t>. </a:t>
            </a:r>
            <a:r>
              <a:rPr lang="en-US" altLang="ko-KR" sz="1400" dirty="0"/>
              <a:t>‘</a:t>
            </a:r>
            <a:r>
              <a:rPr lang="ko-KR" altLang="en-US" sz="1400" dirty="0"/>
              <a:t>물체인식 인공지능 </a:t>
            </a:r>
            <a:r>
              <a:rPr lang="ko-KR" altLang="en-US" sz="1400" dirty="0" smtClean="0"/>
              <a:t>모델 </a:t>
            </a:r>
            <a:r>
              <a:rPr lang="en-US" altLang="ko-KR" sz="1400" dirty="0" smtClean="0"/>
              <a:t>/ </a:t>
            </a:r>
            <a:r>
              <a:rPr lang="ko-KR" altLang="en-US" sz="1400" dirty="0" smtClean="0"/>
              <a:t>프로그램</a:t>
            </a:r>
            <a:r>
              <a:rPr lang="en-US" altLang="ko-KR" sz="1400" dirty="0"/>
              <a:t>’</a:t>
            </a:r>
            <a:r>
              <a:rPr lang="ko-KR" altLang="en-US" sz="1400" dirty="0" smtClean="0"/>
              <a:t>이 하는 일</a:t>
            </a:r>
            <a:endParaRPr lang="ru-RU" altLang="ko-KR" sz="1400" dirty="0">
              <a:latin typeface="+mn-ea"/>
              <a:cs typeface="Calibri" panose="020F0502020204030204" pitchFamily="34" charset="0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323528" y="183763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창업 프로젝트 </a:t>
            </a:r>
            <a:r>
              <a:rPr lang="en-US" altLang="ko-KR" dirty="0"/>
              <a:t>2</a:t>
            </a:r>
            <a:r>
              <a:rPr lang="en-US" altLang="ko-KR" dirty="0" smtClean="0"/>
              <a:t>. CCTV</a:t>
            </a:r>
            <a:r>
              <a:rPr lang="ko-KR" altLang="en-US" dirty="0" smtClean="0"/>
              <a:t>에 사람의 마음을 담는다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347490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11560" y="1428125"/>
            <a:ext cx="19442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1) </a:t>
            </a:r>
            <a:r>
              <a:rPr lang="ko-KR" altLang="en-US" sz="1400" dirty="0" smtClean="0"/>
              <a:t>인식</a:t>
            </a:r>
            <a:r>
              <a:rPr lang="en-US" altLang="ko-KR" sz="1400" dirty="0" smtClean="0"/>
              <a:t>(Recognition)</a:t>
            </a:r>
            <a:endParaRPr lang="ko-KR" altLang="en-US" sz="1400" dirty="0"/>
          </a:p>
        </p:txBody>
      </p:sp>
      <p:sp>
        <p:nvSpPr>
          <p:cNvPr id="4" name="TextBox 3"/>
          <p:cNvSpPr txBox="1"/>
          <p:nvPr/>
        </p:nvSpPr>
        <p:spPr>
          <a:xfrm>
            <a:off x="827584" y="1735157"/>
            <a:ext cx="5400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200" dirty="0" smtClean="0"/>
              <a:t>‘</a:t>
            </a:r>
            <a:r>
              <a:rPr lang="ko-KR" altLang="en-US" sz="1200" dirty="0" smtClean="0"/>
              <a:t>그것</a:t>
            </a:r>
            <a:r>
              <a:rPr lang="en-US" altLang="ko-KR" sz="1200" dirty="0" smtClean="0"/>
              <a:t>’</a:t>
            </a:r>
            <a:r>
              <a:rPr lang="ko-KR" altLang="en-US" sz="1200" dirty="0" smtClean="0"/>
              <a:t>이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무엇인지 안다</a:t>
            </a:r>
            <a:endParaRPr lang="en-US" altLang="ko-KR" sz="1200" dirty="0" smtClean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200" dirty="0" smtClean="0"/>
              <a:t>분류</a:t>
            </a:r>
            <a:r>
              <a:rPr lang="en-US" altLang="ko-KR" sz="1200" dirty="0" smtClean="0"/>
              <a:t>(classification) </a:t>
            </a:r>
            <a:r>
              <a:rPr lang="ko-KR" altLang="en-US" sz="1200" dirty="0" smtClean="0"/>
              <a:t>와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확률</a:t>
            </a:r>
            <a:r>
              <a:rPr lang="en-US" altLang="ko-KR" sz="1200" dirty="0" smtClean="0"/>
              <a:t>(probability)</a:t>
            </a:r>
            <a:r>
              <a:rPr lang="ko-KR" altLang="en-US" sz="1200" dirty="0" smtClean="0"/>
              <a:t>로 표현</a:t>
            </a:r>
            <a:endParaRPr lang="ko-KR" altLang="en-US" sz="12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776" y="2671026"/>
            <a:ext cx="3312368" cy="344740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4381" y="2671025"/>
            <a:ext cx="3241826" cy="3447405"/>
          </a:xfrm>
          <a:prstGeom prst="rect">
            <a:avLst/>
          </a:prstGeom>
        </p:spPr>
      </p:pic>
      <p:sp>
        <p:nvSpPr>
          <p:cNvPr id="10" name="TextBox 7"/>
          <p:cNvSpPr txBox="1">
            <a:spLocks noChangeArrowheads="1"/>
          </p:cNvSpPr>
          <p:nvPr/>
        </p:nvSpPr>
        <p:spPr bwMode="auto">
          <a:xfrm>
            <a:off x="323528" y="908719"/>
            <a:ext cx="1820404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1400" dirty="0" smtClean="0">
                <a:latin typeface="+mn-ea"/>
                <a:cs typeface="Calibri" panose="020F0502020204030204" pitchFamily="34" charset="0"/>
              </a:rPr>
              <a:t>9. </a:t>
            </a:r>
            <a:r>
              <a:rPr lang="en-US" altLang="ko-KR" sz="1400" dirty="0" smtClean="0"/>
              <a:t>‘</a:t>
            </a:r>
            <a:r>
              <a:rPr lang="ko-KR" altLang="en-US" sz="1400" dirty="0" smtClean="0"/>
              <a:t>인식</a:t>
            </a:r>
            <a:r>
              <a:rPr lang="en-US" altLang="ko-KR" sz="1400" dirty="0" smtClean="0"/>
              <a:t>’</a:t>
            </a:r>
            <a:r>
              <a:rPr lang="ko-KR" altLang="en-US" sz="1400" dirty="0" smtClean="0"/>
              <a:t>과 </a:t>
            </a:r>
            <a:r>
              <a:rPr lang="en-US" altLang="ko-KR" sz="1400" dirty="0" smtClean="0"/>
              <a:t>‘</a:t>
            </a:r>
            <a:r>
              <a:rPr lang="ko-KR" altLang="en-US" sz="1400" dirty="0" smtClean="0"/>
              <a:t>검출</a:t>
            </a:r>
            <a:r>
              <a:rPr lang="en-US" altLang="ko-KR" sz="1400" dirty="0" smtClean="0"/>
              <a:t>’</a:t>
            </a:r>
            <a:r>
              <a:rPr lang="ko-KR" altLang="en-US" sz="1400" dirty="0" smtClean="0"/>
              <a:t> </a:t>
            </a:r>
            <a:endParaRPr lang="ru-RU" altLang="ko-KR" sz="1400" dirty="0">
              <a:latin typeface="+mn-ea"/>
              <a:cs typeface="Calibri" panose="020F0502020204030204" pitchFamily="34" charset="0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323528" y="183763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창업 프로젝트 </a:t>
            </a:r>
            <a:r>
              <a:rPr lang="en-US" altLang="ko-KR" dirty="0"/>
              <a:t>2</a:t>
            </a:r>
            <a:r>
              <a:rPr lang="en-US" altLang="ko-KR" dirty="0" smtClean="0"/>
              <a:t>. CCTV</a:t>
            </a:r>
            <a:r>
              <a:rPr lang="ko-KR" altLang="en-US" dirty="0" smtClean="0"/>
              <a:t>에 사람의 마음을 담는다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993416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73657" y="1420931"/>
            <a:ext cx="19442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2) </a:t>
            </a:r>
            <a:r>
              <a:rPr lang="ko-KR" altLang="en-US" sz="1400" dirty="0" smtClean="0"/>
              <a:t>검출</a:t>
            </a:r>
            <a:r>
              <a:rPr lang="en-US" altLang="ko-KR" sz="1400" dirty="0" smtClean="0"/>
              <a:t>(Detection)</a:t>
            </a:r>
            <a:endParaRPr lang="ko-KR" altLang="en-US" sz="1400" dirty="0"/>
          </a:p>
        </p:txBody>
      </p:sp>
      <p:sp>
        <p:nvSpPr>
          <p:cNvPr id="6" name="TextBox 5"/>
          <p:cNvSpPr txBox="1"/>
          <p:nvPr/>
        </p:nvSpPr>
        <p:spPr>
          <a:xfrm>
            <a:off x="820302" y="1728708"/>
            <a:ext cx="583264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 smtClean="0"/>
              <a:t>‘</a:t>
            </a:r>
            <a:r>
              <a:rPr lang="ko-KR" altLang="en-US" sz="1400" dirty="0" smtClean="0"/>
              <a:t>그것</a:t>
            </a:r>
            <a:r>
              <a:rPr lang="en-US" altLang="ko-KR" sz="1400" dirty="0" smtClean="0"/>
              <a:t>’</a:t>
            </a:r>
            <a:r>
              <a:rPr lang="ko-KR" altLang="en-US" sz="1400" dirty="0" smtClean="0"/>
              <a:t>이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무엇인지 알고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어디에 있는지도 안다</a:t>
            </a:r>
            <a:endParaRPr lang="en-US" altLang="ko-KR" sz="1400" dirty="0" smtClean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 smtClean="0"/>
              <a:t>분류</a:t>
            </a:r>
            <a:r>
              <a:rPr lang="en-US" altLang="ko-KR" sz="1400" dirty="0" smtClean="0"/>
              <a:t>(classification) </a:t>
            </a:r>
            <a:r>
              <a:rPr lang="ko-KR" altLang="en-US" sz="1400" dirty="0" smtClean="0"/>
              <a:t>와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확률</a:t>
            </a:r>
            <a:r>
              <a:rPr lang="en-US" altLang="ko-KR" sz="1400" dirty="0" smtClean="0"/>
              <a:t>(probability), </a:t>
            </a:r>
            <a:r>
              <a:rPr lang="ko-KR" altLang="en-US" sz="1400" dirty="0" smtClean="0"/>
              <a:t>위치</a:t>
            </a:r>
            <a:r>
              <a:rPr lang="en-US" altLang="ko-KR" sz="1400" dirty="0" smtClean="0"/>
              <a:t>(localization)</a:t>
            </a:r>
            <a:r>
              <a:rPr lang="ko-KR" altLang="en-US" sz="1400" dirty="0" smtClean="0"/>
              <a:t>로 표현</a:t>
            </a:r>
            <a:endParaRPr lang="ko-KR" altLang="en-US" sz="1400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696" y="2913719"/>
            <a:ext cx="5392677" cy="3153922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323528" y="183763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창업 프로젝트 </a:t>
            </a:r>
            <a:r>
              <a:rPr lang="en-US" altLang="ko-KR" dirty="0"/>
              <a:t>2</a:t>
            </a:r>
            <a:r>
              <a:rPr lang="en-US" altLang="ko-KR" dirty="0" smtClean="0"/>
              <a:t>. CCTV</a:t>
            </a:r>
            <a:r>
              <a:rPr lang="ko-KR" altLang="en-US" dirty="0" smtClean="0"/>
              <a:t>에 사람의 마음을 담는다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2" name="TextBox 7"/>
          <p:cNvSpPr txBox="1">
            <a:spLocks noChangeArrowheads="1"/>
          </p:cNvSpPr>
          <p:nvPr/>
        </p:nvSpPr>
        <p:spPr bwMode="auto">
          <a:xfrm>
            <a:off x="323528" y="908719"/>
            <a:ext cx="1820404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1400" dirty="0" smtClean="0">
                <a:latin typeface="+mn-ea"/>
                <a:cs typeface="Calibri" panose="020F0502020204030204" pitchFamily="34" charset="0"/>
              </a:rPr>
              <a:t>9. </a:t>
            </a:r>
            <a:r>
              <a:rPr lang="en-US" altLang="ko-KR" sz="1400" dirty="0" smtClean="0"/>
              <a:t>‘</a:t>
            </a:r>
            <a:r>
              <a:rPr lang="ko-KR" altLang="en-US" sz="1400" dirty="0" smtClean="0"/>
              <a:t>인식</a:t>
            </a:r>
            <a:r>
              <a:rPr lang="en-US" altLang="ko-KR" sz="1400" dirty="0" smtClean="0"/>
              <a:t>’</a:t>
            </a:r>
            <a:r>
              <a:rPr lang="ko-KR" altLang="en-US" sz="1400" dirty="0" smtClean="0"/>
              <a:t>과 </a:t>
            </a:r>
            <a:r>
              <a:rPr lang="en-US" altLang="ko-KR" sz="1400" dirty="0" smtClean="0"/>
              <a:t>‘</a:t>
            </a:r>
            <a:r>
              <a:rPr lang="ko-KR" altLang="en-US" sz="1400" dirty="0" smtClean="0"/>
              <a:t>검출</a:t>
            </a:r>
            <a:r>
              <a:rPr lang="en-US" altLang="ko-KR" sz="1400" dirty="0" smtClean="0"/>
              <a:t>’</a:t>
            </a:r>
            <a:r>
              <a:rPr lang="ko-KR" altLang="en-US" sz="1400" dirty="0" smtClean="0"/>
              <a:t> </a:t>
            </a:r>
            <a:endParaRPr lang="ru-RU" altLang="ko-KR" sz="1400" dirty="0">
              <a:latin typeface="+mn-ea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14353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1988840"/>
            <a:ext cx="4493461" cy="269123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940152" y="1988840"/>
            <a:ext cx="2232248" cy="21782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400" dirty="0" smtClean="0">
                <a:latin typeface="맑은 고딕"/>
                <a:ea typeface="맑은 고딕"/>
              </a:rPr>
              <a:t>▶ </a:t>
            </a:r>
            <a:r>
              <a:rPr lang="ko-KR" altLang="en-US" sz="1400" dirty="0" smtClean="0"/>
              <a:t>개발 도구</a:t>
            </a:r>
            <a:r>
              <a:rPr lang="en-US" altLang="ko-KR" sz="1400" dirty="0" smtClean="0"/>
              <a:t>(</a:t>
            </a:r>
            <a:r>
              <a:rPr lang="ko-KR" altLang="en-US" sz="1400" dirty="0" smtClean="0"/>
              <a:t>프레임워크</a:t>
            </a:r>
            <a:r>
              <a:rPr lang="en-US" altLang="ko-KR" sz="1400" dirty="0" smtClean="0"/>
              <a:t>)</a:t>
            </a:r>
          </a:p>
          <a:p>
            <a:pPr>
              <a:lnSpc>
                <a:spcPct val="200000"/>
              </a:lnSpc>
            </a:pPr>
            <a:r>
              <a:rPr lang="en-US" altLang="ko-KR" sz="1400" dirty="0" smtClean="0"/>
              <a:t>   - </a:t>
            </a:r>
            <a:r>
              <a:rPr lang="ko-KR" altLang="en-US" sz="1400" dirty="0" err="1" smtClean="0"/>
              <a:t>텐서플로우</a:t>
            </a:r>
            <a:endParaRPr lang="en-US" altLang="ko-KR" sz="1400" dirty="0" smtClean="0"/>
          </a:p>
          <a:p>
            <a:pPr>
              <a:lnSpc>
                <a:spcPct val="150000"/>
              </a:lnSpc>
            </a:pPr>
            <a:r>
              <a:rPr lang="en-US" altLang="ko-KR" sz="1400" dirty="0" smtClean="0"/>
              <a:t>   - </a:t>
            </a:r>
            <a:r>
              <a:rPr lang="ko-KR" altLang="en-US" sz="1400" dirty="0" err="1" smtClean="0"/>
              <a:t>케라스</a:t>
            </a:r>
            <a:endParaRPr lang="en-US" altLang="ko-KR" sz="1400" dirty="0" smtClean="0"/>
          </a:p>
          <a:p>
            <a:pPr>
              <a:lnSpc>
                <a:spcPct val="200000"/>
              </a:lnSpc>
            </a:pPr>
            <a:r>
              <a:rPr lang="en-US" altLang="ko-KR" sz="1400" dirty="0" smtClean="0"/>
              <a:t>   - </a:t>
            </a:r>
            <a:r>
              <a:rPr lang="ko-KR" altLang="en-US" sz="1400" dirty="0" err="1" smtClean="0"/>
              <a:t>파이토치</a:t>
            </a:r>
            <a:endParaRPr lang="en-US" altLang="ko-KR" sz="1400" dirty="0" smtClean="0"/>
          </a:p>
          <a:p>
            <a:pPr>
              <a:lnSpc>
                <a:spcPct val="200000"/>
              </a:lnSpc>
            </a:pPr>
            <a:r>
              <a:rPr lang="en-US" altLang="ko-KR" sz="1400" dirty="0" smtClean="0"/>
              <a:t>   - </a:t>
            </a:r>
            <a:r>
              <a:rPr lang="ko-KR" altLang="en-US" sz="1400" dirty="0" err="1" smtClean="0"/>
              <a:t>다크넷</a:t>
            </a:r>
            <a:endParaRPr lang="ko-KR" altLang="en-US" sz="1400" dirty="0"/>
          </a:p>
        </p:txBody>
      </p:sp>
      <p:sp>
        <p:nvSpPr>
          <p:cNvPr id="6" name="TextBox 7"/>
          <p:cNvSpPr txBox="1">
            <a:spLocks noChangeArrowheads="1"/>
          </p:cNvSpPr>
          <p:nvPr/>
        </p:nvSpPr>
        <p:spPr bwMode="auto">
          <a:xfrm>
            <a:off x="323528" y="887912"/>
            <a:ext cx="3214458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1400" dirty="0" smtClean="0">
                <a:latin typeface="+mn-ea"/>
                <a:cs typeface="Calibri" panose="020F0502020204030204" pitchFamily="34" charset="0"/>
              </a:rPr>
              <a:t>10. </a:t>
            </a:r>
            <a:r>
              <a:rPr lang="ko-KR" altLang="en-US" sz="1400" dirty="0" err="1"/>
              <a:t>합성곱</a:t>
            </a:r>
            <a:r>
              <a:rPr lang="ko-KR" altLang="en-US" sz="1400" dirty="0"/>
              <a:t> 신경망</a:t>
            </a:r>
            <a:r>
              <a:rPr lang="en-US" altLang="ko-KR" sz="1400" dirty="0"/>
              <a:t>(CNN)</a:t>
            </a:r>
            <a:r>
              <a:rPr lang="ko-KR" altLang="en-US" sz="1400" dirty="0"/>
              <a:t>의 </a:t>
            </a:r>
            <a:r>
              <a:rPr lang="ko-KR" altLang="en-US" sz="1400" dirty="0" smtClean="0"/>
              <a:t>종류</a:t>
            </a:r>
            <a:endParaRPr lang="ru-RU" altLang="ko-KR" sz="1400" dirty="0">
              <a:latin typeface="+mn-ea"/>
              <a:cs typeface="Calibri" panose="020F0502020204030204" pitchFamily="34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323528" y="183763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창업 프로젝트 </a:t>
            </a:r>
            <a:r>
              <a:rPr lang="en-US" altLang="ko-KR" dirty="0"/>
              <a:t>2</a:t>
            </a:r>
            <a:r>
              <a:rPr lang="en-US" altLang="ko-KR" dirty="0" smtClean="0"/>
              <a:t>. CCTV</a:t>
            </a:r>
            <a:r>
              <a:rPr lang="ko-KR" altLang="en-US" dirty="0" smtClean="0"/>
              <a:t>에 사람의 마음을 담는다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364705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4" y="2406104"/>
            <a:ext cx="3455800" cy="138102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1097" y="1325215"/>
            <a:ext cx="1602032" cy="4806097"/>
          </a:xfrm>
          <a:prstGeom prst="rect">
            <a:avLst/>
          </a:prstGeom>
        </p:spPr>
      </p:pic>
      <p:sp>
        <p:nvSpPr>
          <p:cNvPr id="6" name="오른쪽 화살표 5"/>
          <p:cNvSpPr/>
          <p:nvPr/>
        </p:nvSpPr>
        <p:spPr>
          <a:xfrm>
            <a:off x="3563888" y="3096615"/>
            <a:ext cx="504056" cy="1735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오른쪽 화살표 7"/>
          <p:cNvSpPr/>
          <p:nvPr/>
        </p:nvSpPr>
        <p:spPr>
          <a:xfrm>
            <a:off x="3563888" y="5957727"/>
            <a:ext cx="504056" cy="1735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859740" y="5875242"/>
            <a:ext cx="25922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/>
              <a:t>사람</a:t>
            </a:r>
            <a:r>
              <a:rPr lang="en-US" altLang="ko-KR" sz="1600" dirty="0"/>
              <a:t> </a:t>
            </a:r>
            <a:r>
              <a:rPr lang="en-US" altLang="ko-KR" sz="1600" dirty="0" smtClean="0"/>
              <a:t>/ </a:t>
            </a:r>
            <a:r>
              <a:rPr lang="ko-KR" altLang="en-US" sz="1600" dirty="0" smtClean="0"/>
              <a:t>얼굴 </a:t>
            </a:r>
            <a:r>
              <a:rPr lang="en-US" altLang="ko-KR" sz="1600" dirty="0" smtClean="0"/>
              <a:t>/ </a:t>
            </a:r>
            <a:r>
              <a:rPr lang="ko-KR" altLang="en-US" sz="1600" dirty="0" err="1" smtClean="0"/>
              <a:t>멀더</a:t>
            </a:r>
            <a:r>
              <a:rPr lang="en-US" altLang="ko-KR" sz="1600" dirty="0" smtClean="0"/>
              <a:t>, </a:t>
            </a:r>
            <a:r>
              <a:rPr lang="ko-KR" altLang="en-US" sz="1600" dirty="0" err="1" smtClean="0"/>
              <a:t>스칼릿</a:t>
            </a:r>
            <a:r>
              <a:rPr lang="en-US" altLang="ko-KR" sz="1600" dirty="0" smtClean="0"/>
              <a:t> </a:t>
            </a:r>
            <a:endParaRPr lang="ko-KR" altLang="en-US" sz="1600" dirty="0"/>
          </a:p>
        </p:txBody>
      </p:sp>
      <p:sp>
        <p:nvSpPr>
          <p:cNvPr id="9" name="TextBox 8"/>
          <p:cNvSpPr txBox="1"/>
          <p:nvPr/>
        </p:nvSpPr>
        <p:spPr>
          <a:xfrm>
            <a:off x="2771800" y="1410684"/>
            <a:ext cx="6840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(</a:t>
            </a:r>
            <a:r>
              <a:rPr lang="ko-KR" altLang="en-US" sz="1100" dirty="0" smtClean="0"/>
              <a:t>이미지</a:t>
            </a:r>
            <a:r>
              <a:rPr lang="en-US" altLang="ko-KR" sz="1100" dirty="0" smtClean="0"/>
              <a:t>)</a:t>
            </a:r>
            <a:endParaRPr lang="ko-KR" altLang="en-US" sz="1100" dirty="0"/>
          </a:p>
        </p:txBody>
      </p:sp>
      <p:sp>
        <p:nvSpPr>
          <p:cNvPr id="10" name="TextBox 7"/>
          <p:cNvSpPr txBox="1">
            <a:spLocks noChangeArrowheads="1"/>
          </p:cNvSpPr>
          <p:nvPr/>
        </p:nvSpPr>
        <p:spPr bwMode="auto">
          <a:xfrm>
            <a:off x="323528" y="888283"/>
            <a:ext cx="3790522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1400" dirty="0" smtClean="0">
                <a:latin typeface="+mn-ea"/>
                <a:cs typeface="Calibri" panose="020F0502020204030204" pitchFamily="34" charset="0"/>
              </a:rPr>
              <a:t>11. </a:t>
            </a:r>
            <a:r>
              <a:rPr lang="ko-KR" altLang="en-US" sz="1400" dirty="0" err="1"/>
              <a:t>합성곱</a:t>
            </a:r>
            <a:r>
              <a:rPr lang="ko-KR" altLang="en-US" sz="1400" dirty="0"/>
              <a:t> 신경망</a:t>
            </a:r>
            <a:r>
              <a:rPr lang="en-US" altLang="ko-KR" sz="1400" dirty="0"/>
              <a:t>(CNN)</a:t>
            </a:r>
            <a:r>
              <a:rPr lang="ko-KR" altLang="en-US" sz="1400" dirty="0"/>
              <a:t>의 </a:t>
            </a:r>
            <a:r>
              <a:rPr lang="ko-KR" altLang="en-US" sz="1400" dirty="0" smtClean="0"/>
              <a:t>구조와 역할</a:t>
            </a:r>
            <a:endParaRPr lang="ru-RU" altLang="ko-KR" sz="1400" dirty="0">
              <a:latin typeface="+mn-ea"/>
              <a:cs typeface="Calibri" panose="020F050202020403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015797" y="6090561"/>
            <a:ext cx="117263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Output (</a:t>
            </a:r>
            <a:r>
              <a:rPr lang="ko-KR" altLang="en-US" sz="1100" dirty="0" smtClean="0"/>
              <a:t>결과물</a:t>
            </a:r>
            <a:r>
              <a:rPr lang="en-US" altLang="ko-KR" sz="1100" dirty="0" smtClean="0"/>
              <a:t>)</a:t>
            </a:r>
            <a:endParaRPr lang="ko-KR" altLang="en-US" sz="1100" dirty="0"/>
          </a:p>
        </p:txBody>
      </p:sp>
      <p:sp>
        <p:nvSpPr>
          <p:cNvPr id="12" name="직사각형 11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323528" y="183763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창업 프로젝트 </a:t>
            </a:r>
            <a:r>
              <a:rPr lang="en-US" altLang="ko-KR" dirty="0"/>
              <a:t>2</a:t>
            </a:r>
            <a:r>
              <a:rPr lang="en-US" altLang="ko-KR" dirty="0" smtClean="0"/>
              <a:t>. CCTV</a:t>
            </a:r>
            <a:r>
              <a:rPr lang="ko-KR" altLang="en-US" dirty="0" smtClean="0"/>
              <a:t>에 사람의 마음을 담는다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5" name="TextBox 7"/>
          <p:cNvSpPr txBox="1">
            <a:spLocks noChangeArrowheads="1"/>
          </p:cNvSpPr>
          <p:nvPr/>
        </p:nvSpPr>
        <p:spPr bwMode="auto">
          <a:xfrm>
            <a:off x="-1280852" y="908719"/>
            <a:ext cx="1244913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1400" dirty="0" smtClean="0">
                <a:latin typeface="+mn-ea"/>
                <a:cs typeface="Calibri" panose="020F0502020204030204" pitchFamily="34" charset="0"/>
              </a:rPr>
              <a:t>5. </a:t>
            </a:r>
            <a:r>
              <a:rPr lang="ko-KR" altLang="en-US" sz="1400" dirty="0" smtClean="0">
                <a:latin typeface="+mn-ea"/>
                <a:cs typeface="Calibri" panose="020F0502020204030204" pitchFamily="34" charset="0"/>
              </a:rPr>
              <a:t>준비과정</a:t>
            </a:r>
            <a:endParaRPr lang="ru-RU" altLang="ko-KR" sz="1400" dirty="0">
              <a:latin typeface="+mn-ea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21433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3528" y="962579"/>
            <a:ext cx="3600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12. </a:t>
            </a:r>
            <a:r>
              <a:rPr lang="ko-KR" altLang="en-US" sz="1400" dirty="0" smtClean="0"/>
              <a:t>인식</a:t>
            </a:r>
            <a:r>
              <a:rPr lang="en-US" altLang="ko-KR" sz="1400" dirty="0" smtClean="0"/>
              <a:t>(Recognition) </a:t>
            </a:r>
            <a:r>
              <a:rPr lang="ko-KR" altLang="en-US" sz="1400" dirty="0" smtClean="0"/>
              <a:t>구현 과정</a:t>
            </a:r>
            <a:endParaRPr lang="ko-KR" altLang="en-US" sz="1400" dirty="0"/>
          </a:p>
        </p:txBody>
      </p:sp>
      <p:sp>
        <p:nvSpPr>
          <p:cNvPr id="3" name="TextBox 2"/>
          <p:cNvSpPr txBox="1"/>
          <p:nvPr/>
        </p:nvSpPr>
        <p:spPr>
          <a:xfrm>
            <a:off x="467544" y="1560116"/>
            <a:ext cx="24482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(1) </a:t>
            </a:r>
            <a:r>
              <a:rPr lang="ko-KR" altLang="en-US" sz="1400" dirty="0" smtClean="0"/>
              <a:t>모방 하기</a:t>
            </a:r>
            <a:endParaRPr lang="ko-KR" altLang="en-US" sz="1400" dirty="0"/>
          </a:p>
        </p:txBody>
      </p:sp>
      <p:sp>
        <p:nvSpPr>
          <p:cNvPr id="5" name="TextBox 4"/>
          <p:cNvSpPr txBox="1"/>
          <p:nvPr/>
        </p:nvSpPr>
        <p:spPr>
          <a:xfrm>
            <a:off x="683568" y="1951672"/>
            <a:ext cx="496855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smtClean="0">
                <a:latin typeface="Arial"/>
                <a:cs typeface="Arial"/>
              </a:rPr>
              <a:t>► </a:t>
            </a:r>
            <a:r>
              <a:rPr lang="ko-KR" altLang="en-US" sz="1200" dirty="0" smtClean="0"/>
              <a:t>모방하기도 어렵다</a:t>
            </a:r>
            <a:r>
              <a:rPr lang="en-US" altLang="ko-KR" sz="1200" dirty="0">
                <a:latin typeface="Arial"/>
                <a:cs typeface="Arial"/>
              </a:rPr>
              <a:t> (</a:t>
            </a:r>
            <a:r>
              <a:rPr lang="ko-KR" altLang="en-US" sz="1200" dirty="0">
                <a:latin typeface="Arial"/>
                <a:cs typeface="Arial"/>
              </a:rPr>
              <a:t>환경이 달라서</a:t>
            </a:r>
            <a:r>
              <a:rPr lang="en-US" altLang="ko-KR" sz="1200" dirty="0" smtClean="0">
                <a:latin typeface="Arial"/>
                <a:cs typeface="Arial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Arial"/>
                <a:cs typeface="Arial"/>
              </a:rPr>
              <a:t> </a:t>
            </a:r>
            <a:r>
              <a:rPr lang="en-US" altLang="ko-KR" sz="1200" dirty="0" smtClean="0">
                <a:latin typeface="Arial"/>
                <a:cs typeface="Arial"/>
              </a:rPr>
              <a:t>    </a:t>
            </a:r>
            <a:r>
              <a:rPr lang="en-US" altLang="ko-KR" sz="1200" dirty="0" smtClean="0"/>
              <a:t> ① </a:t>
            </a:r>
            <a:r>
              <a:rPr lang="ko-KR" altLang="en-US" sz="1200" dirty="0" err="1" smtClean="0"/>
              <a:t>리눅스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/ </a:t>
            </a:r>
            <a:r>
              <a:rPr lang="ko-KR" altLang="en-US" sz="1200" dirty="0" smtClean="0"/>
              <a:t>윈도우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  ② </a:t>
            </a:r>
            <a:r>
              <a:rPr lang="ko-KR" altLang="en-US" sz="1200" dirty="0" smtClean="0"/>
              <a:t>필요한 프로그램 설치 유무 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  ③ </a:t>
            </a:r>
            <a:r>
              <a:rPr lang="ko-KR" altLang="en-US" sz="1200" dirty="0" smtClean="0"/>
              <a:t>프로그램 버전의 차이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     ④ </a:t>
            </a:r>
            <a:r>
              <a:rPr lang="ko-KR" altLang="en-US" sz="1200" dirty="0" smtClean="0"/>
              <a:t>컴퓨팅 파워의 차이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gpu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유무</a:t>
            </a:r>
            <a:r>
              <a:rPr lang="en-US" altLang="ko-KR" sz="1200" dirty="0" smtClean="0"/>
              <a:t>, ram</a:t>
            </a:r>
            <a:r>
              <a:rPr lang="ko-KR" altLang="en-US" sz="1200" dirty="0" smtClean="0"/>
              <a:t>의 용량 등</a:t>
            </a:r>
            <a:r>
              <a:rPr lang="en-US" altLang="ko-KR" sz="1200" dirty="0" smtClean="0"/>
              <a:t>)</a:t>
            </a:r>
            <a:endParaRPr lang="ko-KR" altLang="en-US" sz="1200" dirty="0"/>
          </a:p>
        </p:txBody>
      </p:sp>
      <p:sp>
        <p:nvSpPr>
          <p:cNvPr id="6" name="TextBox 5"/>
          <p:cNvSpPr txBox="1"/>
          <p:nvPr/>
        </p:nvSpPr>
        <p:spPr>
          <a:xfrm>
            <a:off x="683568" y="3840430"/>
            <a:ext cx="496855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smtClean="0">
                <a:latin typeface="Arial"/>
                <a:cs typeface="Arial"/>
              </a:rPr>
              <a:t>► 프로그래밍을 열심히 공부해야 하는 이유</a:t>
            </a:r>
            <a:endParaRPr lang="en-US" altLang="ko-KR" sz="1200" dirty="0" smtClean="0">
              <a:latin typeface="Arial"/>
              <a:cs typeface="Arial"/>
            </a:endParaRPr>
          </a:p>
          <a:p>
            <a:r>
              <a:rPr lang="en-US" altLang="ko-KR" sz="1200" dirty="0" smtClean="0"/>
              <a:t>   :  </a:t>
            </a:r>
            <a:r>
              <a:rPr lang="ko-KR" altLang="en-US" sz="1200" dirty="0" smtClean="0"/>
              <a:t>본인의 목적대로 프로그램을 수정하기 위해서</a:t>
            </a:r>
            <a:r>
              <a:rPr lang="en-US" altLang="ko-KR" sz="1200" dirty="0" smtClean="0"/>
              <a:t> </a:t>
            </a:r>
            <a:endParaRPr lang="ko-KR" altLang="en-US" sz="1200" dirty="0"/>
          </a:p>
        </p:txBody>
      </p:sp>
      <p:sp>
        <p:nvSpPr>
          <p:cNvPr id="7" name="직사각형 6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323528" y="183763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창업 프로젝트 </a:t>
            </a:r>
            <a:r>
              <a:rPr lang="en-US" altLang="ko-KR" dirty="0"/>
              <a:t>2</a:t>
            </a:r>
            <a:r>
              <a:rPr lang="en-US" altLang="ko-KR" dirty="0" smtClean="0"/>
              <a:t>. CCTV</a:t>
            </a:r>
            <a:r>
              <a:rPr lang="ko-KR" altLang="en-US" dirty="0" smtClean="0"/>
              <a:t>에 사람의 마음을 담는다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788288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467544" y="1478529"/>
            <a:ext cx="3600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(2) </a:t>
            </a:r>
            <a:r>
              <a:rPr lang="ko-KR" altLang="en-US" sz="1400" dirty="0" smtClean="0"/>
              <a:t>기존 모델 사용방법</a:t>
            </a:r>
            <a:endParaRPr lang="ko-KR" altLang="en-US" sz="1400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1943491"/>
            <a:ext cx="6408712" cy="4159617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23528" y="183763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창업 프로젝트 </a:t>
            </a:r>
            <a:r>
              <a:rPr lang="en-US" altLang="ko-KR" dirty="0"/>
              <a:t>2</a:t>
            </a:r>
            <a:r>
              <a:rPr lang="en-US" altLang="ko-KR" dirty="0" smtClean="0"/>
              <a:t>. CCTV</a:t>
            </a:r>
            <a:r>
              <a:rPr lang="ko-KR" altLang="en-US" dirty="0" smtClean="0"/>
              <a:t>에 사람의 마음을 담는다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23528" y="962579"/>
            <a:ext cx="3600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12. </a:t>
            </a:r>
            <a:r>
              <a:rPr lang="ko-KR" altLang="en-US" sz="1400" dirty="0" smtClean="0"/>
              <a:t>인식</a:t>
            </a:r>
            <a:r>
              <a:rPr lang="en-US" altLang="ko-KR" sz="1400" dirty="0" smtClean="0"/>
              <a:t>(Recognition) </a:t>
            </a:r>
            <a:r>
              <a:rPr lang="ko-KR" altLang="en-US" sz="1400" dirty="0" smtClean="0"/>
              <a:t>구현 과정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526934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7544" y="1438026"/>
            <a:ext cx="48245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(3) Inception </a:t>
            </a:r>
            <a:r>
              <a:rPr lang="en-US" altLang="ko-KR" sz="1400" dirty="0" err="1" smtClean="0"/>
              <a:t>ResNet</a:t>
            </a:r>
            <a:r>
              <a:rPr lang="en-US" altLang="ko-KR" sz="1400" dirty="0" smtClean="0"/>
              <a:t> V1 </a:t>
            </a:r>
            <a:r>
              <a:rPr lang="ko-KR" altLang="en-US" sz="1400" dirty="0" smtClean="0"/>
              <a:t>모델 업그레이드</a:t>
            </a:r>
            <a:endParaRPr lang="ko-KR" altLang="en-US" sz="14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828903"/>
            <a:ext cx="1098376" cy="387458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44724" y="3007319"/>
            <a:ext cx="5760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특성</a:t>
            </a:r>
            <a:endParaRPr lang="en-US" altLang="ko-KR" sz="1400" dirty="0" smtClean="0"/>
          </a:p>
          <a:p>
            <a:r>
              <a:rPr lang="ko-KR" altLang="en-US" sz="1400" dirty="0" smtClean="0"/>
              <a:t>추출</a:t>
            </a:r>
            <a:endParaRPr lang="ko-KR" altLang="en-US" sz="1400" dirty="0"/>
          </a:p>
        </p:txBody>
      </p:sp>
      <p:sp>
        <p:nvSpPr>
          <p:cNvPr id="5" name="직사각형 4"/>
          <p:cNvSpPr/>
          <p:nvPr/>
        </p:nvSpPr>
        <p:spPr>
          <a:xfrm>
            <a:off x="4355976" y="2711138"/>
            <a:ext cx="27363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/>
              <a:t>for layer in </a:t>
            </a:r>
            <a:r>
              <a:rPr lang="en-US" altLang="ko-KR" sz="1200" dirty="0" err="1"/>
              <a:t>base_model.layers</a:t>
            </a:r>
            <a:r>
              <a:rPr lang="en-US" altLang="ko-KR" sz="1200" dirty="0"/>
              <a:t>:</a:t>
            </a:r>
          </a:p>
          <a:p>
            <a:r>
              <a:rPr lang="en-US" altLang="ko-KR" sz="1200" dirty="0" smtClean="0"/>
              <a:t>     </a:t>
            </a:r>
            <a:r>
              <a:rPr lang="en-US" altLang="ko-KR" sz="1200" dirty="0" err="1" smtClean="0"/>
              <a:t>layer.trainable</a:t>
            </a:r>
            <a:r>
              <a:rPr lang="en-US" altLang="ko-KR" sz="1200" dirty="0" smtClean="0"/>
              <a:t>=False</a:t>
            </a:r>
            <a:endParaRPr lang="en-US" altLang="ko-KR" sz="1200" dirty="0"/>
          </a:p>
        </p:txBody>
      </p:sp>
      <p:sp>
        <p:nvSpPr>
          <p:cNvPr id="6" name="TextBox 5"/>
          <p:cNvSpPr txBox="1"/>
          <p:nvPr/>
        </p:nvSpPr>
        <p:spPr>
          <a:xfrm>
            <a:off x="2339752" y="2803472"/>
            <a:ext cx="14515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freezing : </a:t>
            </a:r>
            <a:r>
              <a:rPr lang="ko-KR" altLang="en-US" sz="1200" dirty="0" smtClean="0"/>
              <a:t>학습</a:t>
            </a:r>
            <a:r>
              <a:rPr lang="en-US" altLang="ko-KR" sz="1200" dirty="0" smtClean="0"/>
              <a:t>(Ⅹ)</a:t>
            </a:r>
            <a:endParaRPr lang="ko-KR" altLang="en-US" sz="1200" dirty="0"/>
          </a:p>
        </p:txBody>
      </p:sp>
      <p:sp>
        <p:nvSpPr>
          <p:cNvPr id="7" name="TextBox 6"/>
          <p:cNvSpPr txBox="1"/>
          <p:nvPr/>
        </p:nvSpPr>
        <p:spPr>
          <a:xfrm>
            <a:off x="2339752" y="4573883"/>
            <a:ext cx="17281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새로운 구조 </a:t>
            </a:r>
            <a:r>
              <a:rPr lang="en-US" altLang="ko-KR" sz="1200" dirty="0" smtClean="0"/>
              <a:t>modeling</a:t>
            </a:r>
            <a:endParaRPr lang="ko-KR" altLang="en-US" sz="1200" dirty="0"/>
          </a:p>
        </p:txBody>
      </p:sp>
      <p:sp>
        <p:nvSpPr>
          <p:cNvPr id="8" name="직사각형 7"/>
          <p:cNvSpPr/>
          <p:nvPr/>
        </p:nvSpPr>
        <p:spPr>
          <a:xfrm>
            <a:off x="4355976" y="3933056"/>
            <a:ext cx="4572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200" dirty="0"/>
              <a:t>x = </a:t>
            </a:r>
            <a:r>
              <a:rPr lang="en-US" altLang="ko-KR" sz="1200" dirty="0" err="1"/>
              <a:t>base_model.get_layer</a:t>
            </a:r>
            <a:r>
              <a:rPr lang="en-US" altLang="ko-KR" sz="1200" dirty="0"/>
              <a:t>(‘index=442').output</a:t>
            </a:r>
          </a:p>
          <a:p>
            <a:r>
              <a:rPr lang="en-US" altLang="ko-KR" sz="1200" dirty="0"/>
              <a:t>x = GlobalAveragePooling2D()(x)</a:t>
            </a:r>
          </a:p>
          <a:p>
            <a:r>
              <a:rPr lang="en-US" altLang="ko-KR" sz="1200" dirty="0"/>
              <a:t>x = </a:t>
            </a:r>
            <a:r>
              <a:rPr lang="en-US" altLang="ko-KR" sz="1200" dirty="0" err="1"/>
              <a:t>BatchNormalization</a:t>
            </a:r>
            <a:r>
              <a:rPr lang="en-US" altLang="ko-KR" sz="1200" dirty="0"/>
              <a:t>()(x)</a:t>
            </a:r>
          </a:p>
          <a:p>
            <a:r>
              <a:rPr lang="en-US" altLang="ko-KR" sz="1200" dirty="0"/>
              <a:t>x = Dropout(0.5)(x)</a:t>
            </a:r>
          </a:p>
          <a:p>
            <a:r>
              <a:rPr lang="en-US" altLang="ko-KR" sz="1200" dirty="0"/>
              <a:t>x = Dense(1024, activation='</a:t>
            </a:r>
            <a:r>
              <a:rPr lang="en-US" altLang="ko-KR" sz="1200" dirty="0" err="1"/>
              <a:t>relu</a:t>
            </a:r>
            <a:r>
              <a:rPr lang="en-US" altLang="ko-KR" sz="1200" dirty="0"/>
              <a:t>', </a:t>
            </a:r>
            <a:r>
              <a:rPr lang="en-US" altLang="ko-KR" sz="1200" dirty="0" err="1"/>
              <a:t>kernel_initializer</a:t>
            </a:r>
            <a:r>
              <a:rPr lang="en-US" altLang="ko-KR" sz="1200" dirty="0"/>
              <a:t>='</a:t>
            </a:r>
            <a:r>
              <a:rPr lang="en-US" altLang="ko-KR" sz="1200" dirty="0" err="1"/>
              <a:t>he_normal</a:t>
            </a:r>
            <a:r>
              <a:rPr lang="en-US" altLang="ko-KR" sz="1200" dirty="0"/>
              <a:t>', </a:t>
            </a:r>
            <a:r>
              <a:rPr lang="en-US" altLang="ko-KR" sz="1200" dirty="0" smtClean="0"/>
              <a:t> </a:t>
            </a:r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   </a:t>
            </a:r>
            <a:r>
              <a:rPr lang="en-US" altLang="ko-KR" sz="1200" dirty="0" err="1" smtClean="0"/>
              <a:t>bias_initializer</a:t>
            </a:r>
            <a:r>
              <a:rPr lang="en-US" altLang="ko-KR" sz="1200" dirty="0"/>
              <a:t>='zeros')(x)</a:t>
            </a:r>
          </a:p>
          <a:p>
            <a:r>
              <a:rPr lang="en-US" altLang="ko-KR" sz="1200" dirty="0"/>
              <a:t>x = </a:t>
            </a:r>
            <a:r>
              <a:rPr lang="en-US" altLang="ko-KR" sz="1200" dirty="0" err="1"/>
              <a:t>BatchNormalization</a:t>
            </a:r>
            <a:r>
              <a:rPr lang="en-US" altLang="ko-KR" sz="1200" dirty="0"/>
              <a:t>()(x)</a:t>
            </a:r>
          </a:p>
          <a:p>
            <a:r>
              <a:rPr lang="en-US" altLang="ko-KR" sz="1200" dirty="0"/>
              <a:t>x = Dropout(0.5)(x)</a:t>
            </a:r>
          </a:p>
          <a:p>
            <a:r>
              <a:rPr lang="en-US" altLang="ko-KR" sz="1200" dirty="0"/>
              <a:t>predictions = Dense(classes, activation='</a:t>
            </a:r>
            <a:r>
              <a:rPr lang="en-US" altLang="ko-KR" sz="1200" dirty="0" err="1"/>
              <a:t>softmax</a:t>
            </a:r>
            <a:r>
              <a:rPr lang="en-US" altLang="ko-KR" sz="1200" dirty="0"/>
              <a:t>')(x)</a:t>
            </a:r>
          </a:p>
          <a:p>
            <a:r>
              <a:rPr lang="en-US" altLang="ko-KR" sz="1200" dirty="0"/>
              <a:t/>
            </a:r>
            <a:br>
              <a:rPr lang="en-US" altLang="ko-KR" sz="1200" dirty="0"/>
            </a:br>
            <a:r>
              <a:rPr lang="en-US" altLang="ko-KR" sz="1200" dirty="0" err="1"/>
              <a:t>my_model</a:t>
            </a:r>
            <a:r>
              <a:rPr lang="en-US" altLang="ko-KR" sz="1200" dirty="0"/>
              <a:t> = Model(inputs=</a:t>
            </a:r>
            <a:r>
              <a:rPr lang="en-US" altLang="ko-KR" sz="1200" dirty="0" err="1"/>
              <a:t>base_model.input</a:t>
            </a:r>
            <a:r>
              <a:rPr lang="en-US" altLang="ko-KR" sz="1200" dirty="0"/>
              <a:t>, </a:t>
            </a:r>
            <a:endParaRPr lang="en-US" altLang="ko-KR" sz="1200" dirty="0" smtClean="0"/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              outputs=predictions</a:t>
            </a:r>
            <a:r>
              <a:rPr lang="en-US" altLang="ko-KR" sz="1200" dirty="0"/>
              <a:t>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44724" y="4545976"/>
            <a:ext cx="5760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solidFill>
                  <a:schemeClr val="bg1"/>
                </a:solidFill>
              </a:rPr>
              <a:t>분</a:t>
            </a:r>
            <a:r>
              <a:rPr lang="ko-KR" altLang="en-US" sz="1400" b="1" dirty="0">
                <a:solidFill>
                  <a:schemeClr val="bg1"/>
                </a:solidFill>
              </a:rPr>
              <a:t>류</a:t>
            </a:r>
          </a:p>
        </p:txBody>
      </p:sp>
      <p:sp>
        <p:nvSpPr>
          <p:cNvPr id="12" name="오른쪽 화살표 11"/>
          <p:cNvSpPr/>
          <p:nvPr/>
        </p:nvSpPr>
        <p:spPr>
          <a:xfrm>
            <a:off x="1979712" y="2941971"/>
            <a:ext cx="288032" cy="653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오른쪽 화살표 12"/>
          <p:cNvSpPr/>
          <p:nvPr/>
        </p:nvSpPr>
        <p:spPr>
          <a:xfrm>
            <a:off x="1979712" y="4653130"/>
            <a:ext cx="288032" cy="653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323528" y="183763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창업 프로젝트 </a:t>
            </a:r>
            <a:r>
              <a:rPr lang="en-US" altLang="ko-KR" dirty="0"/>
              <a:t>2</a:t>
            </a:r>
            <a:r>
              <a:rPr lang="en-US" altLang="ko-KR" dirty="0" smtClean="0"/>
              <a:t>. CCTV</a:t>
            </a:r>
            <a:r>
              <a:rPr lang="ko-KR" altLang="en-US" dirty="0" smtClean="0"/>
              <a:t>에 사람의 마음을 담는다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323528" y="962579"/>
            <a:ext cx="3600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12. </a:t>
            </a:r>
            <a:r>
              <a:rPr lang="ko-KR" altLang="en-US" sz="1400" dirty="0" smtClean="0"/>
              <a:t>인식</a:t>
            </a:r>
            <a:r>
              <a:rPr lang="en-US" altLang="ko-KR" sz="1400" dirty="0" smtClean="0"/>
              <a:t>(Recognition) </a:t>
            </a:r>
            <a:r>
              <a:rPr lang="ko-KR" altLang="en-US" sz="1400" dirty="0" smtClean="0"/>
              <a:t>구현 과정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4216095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894426" y="4879032"/>
            <a:ext cx="25427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+ </a:t>
            </a:r>
            <a:r>
              <a:rPr lang="ko-KR" altLang="en-US" sz="1400" dirty="0" smtClean="0"/>
              <a:t>세상에 가치를 더할 키워드</a:t>
            </a:r>
            <a:endParaRPr lang="ko-KR" altLang="en-US" sz="1400" dirty="0"/>
          </a:p>
        </p:txBody>
      </p:sp>
      <p:grpSp>
        <p:nvGrpSpPr>
          <p:cNvPr id="2" name="그룹 1"/>
          <p:cNvGrpSpPr/>
          <p:nvPr/>
        </p:nvGrpSpPr>
        <p:grpSpPr>
          <a:xfrm>
            <a:off x="1547664" y="1671626"/>
            <a:ext cx="4889557" cy="1261761"/>
            <a:chOff x="1129743" y="1495477"/>
            <a:chExt cx="4889557" cy="1261761"/>
          </a:xfrm>
        </p:grpSpPr>
        <p:sp>
          <p:nvSpPr>
            <p:cNvPr id="3" name="TextBox 2"/>
            <p:cNvSpPr txBox="1"/>
            <p:nvPr/>
          </p:nvSpPr>
          <p:spPr>
            <a:xfrm>
              <a:off x="2346892" y="2234018"/>
              <a:ext cx="367240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 smtClean="0"/>
                <a:t>나를 변화시킬 키워드</a:t>
              </a:r>
              <a:endParaRPr lang="ko-KR" altLang="en-US" sz="2800" dirty="0"/>
            </a:p>
          </p:txBody>
        </p:sp>
        <p:grpSp>
          <p:nvGrpSpPr>
            <p:cNvPr id="8" name="그룹 7"/>
            <p:cNvGrpSpPr/>
            <p:nvPr/>
          </p:nvGrpSpPr>
          <p:grpSpPr>
            <a:xfrm>
              <a:off x="1129743" y="1495477"/>
              <a:ext cx="1016170" cy="1203619"/>
              <a:chOff x="1129743" y="1495477"/>
              <a:chExt cx="1016170" cy="1203619"/>
            </a:xfrm>
          </p:grpSpPr>
          <p:pic>
            <p:nvPicPr>
              <p:cNvPr id="6" name="그림 5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3958723">
                <a:off x="1036018" y="1589202"/>
                <a:ext cx="1203619" cy="1016170"/>
              </a:xfrm>
              <a:prstGeom prst="rect">
                <a:avLst/>
              </a:prstGeom>
            </p:spPr>
          </p:pic>
          <p:sp>
            <p:nvSpPr>
              <p:cNvPr id="7" name="TextBox 6"/>
              <p:cNvSpPr txBox="1"/>
              <p:nvPr/>
            </p:nvSpPr>
            <p:spPr>
              <a:xfrm rot="1852227">
                <a:off x="1169775" y="1826508"/>
                <a:ext cx="93610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b="1" dirty="0" smtClean="0"/>
                  <a:t>40</a:t>
                </a:r>
                <a:r>
                  <a:rPr lang="ko-KR" altLang="en-US" sz="1200" b="1" dirty="0" smtClean="0"/>
                  <a:t>대</a:t>
                </a:r>
                <a:endParaRPr lang="en-US" altLang="ko-KR" sz="1200" b="1" dirty="0" smtClean="0"/>
              </a:p>
              <a:p>
                <a:pPr algn="ctr"/>
                <a:r>
                  <a:rPr lang="ko-KR" altLang="en-US" sz="1200" b="1" dirty="0" smtClean="0"/>
                  <a:t>실직</a:t>
                </a:r>
                <a:r>
                  <a:rPr lang="en-US" altLang="ko-KR" sz="1200" b="1" dirty="0" smtClean="0"/>
                  <a:t>(</a:t>
                </a:r>
                <a:r>
                  <a:rPr lang="ko-KR" altLang="en-US" sz="1200" b="1" dirty="0" smtClean="0"/>
                  <a:t>업</a:t>
                </a:r>
                <a:r>
                  <a:rPr lang="en-US" altLang="ko-KR" sz="1200" b="1" dirty="0" smtClean="0"/>
                  <a:t>)</a:t>
                </a:r>
                <a:r>
                  <a:rPr lang="ko-KR" altLang="en-US" sz="1200" b="1" dirty="0" smtClean="0"/>
                  <a:t>자</a:t>
                </a:r>
                <a:endParaRPr lang="ko-KR" altLang="en-US" sz="1200" b="1" dirty="0"/>
              </a:p>
            </p:txBody>
          </p:sp>
        </p:grpSp>
      </p:grpSp>
      <p:sp>
        <p:nvSpPr>
          <p:cNvPr id="11" name="직사각형 10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323528" y="114775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들어가며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064660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467544" y="1422092"/>
            <a:ext cx="48245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(4) </a:t>
            </a:r>
            <a:r>
              <a:rPr lang="ko-KR" altLang="en-US" sz="1400" dirty="0" err="1" smtClean="0"/>
              <a:t>구글</a:t>
            </a:r>
            <a:r>
              <a:rPr lang="ko-KR" altLang="en-US" sz="1400" dirty="0" smtClean="0"/>
              <a:t> </a:t>
            </a:r>
            <a:r>
              <a:rPr lang="en-US" altLang="ko-KR" sz="1400" dirty="0" err="1"/>
              <a:t>C</a:t>
            </a:r>
            <a:r>
              <a:rPr lang="en-US" altLang="ko-KR" sz="1400" dirty="0" err="1" smtClean="0"/>
              <a:t>olaboratory</a:t>
            </a:r>
            <a:r>
              <a:rPr lang="ko-KR" altLang="en-US" sz="1400" dirty="0" smtClean="0"/>
              <a:t>에서 구</a:t>
            </a:r>
            <a:r>
              <a:rPr lang="ko-KR" altLang="en-US" sz="1400" dirty="0"/>
              <a:t>현</a:t>
            </a:r>
            <a:r>
              <a:rPr lang="ko-KR" altLang="en-US" sz="1400" dirty="0" smtClean="0"/>
              <a:t> </a:t>
            </a:r>
            <a:endParaRPr lang="ko-KR" altLang="en-US" sz="1400" dirty="0"/>
          </a:p>
        </p:txBody>
      </p:sp>
      <p:sp>
        <p:nvSpPr>
          <p:cNvPr id="12" name="TextBox 11"/>
          <p:cNvSpPr txBox="1"/>
          <p:nvPr/>
        </p:nvSpPr>
        <p:spPr>
          <a:xfrm>
            <a:off x="827584" y="1911265"/>
            <a:ext cx="7200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smtClean="0">
                <a:latin typeface="Arial"/>
                <a:cs typeface="Arial"/>
              </a:rPr>
              <a:t>► </a:t>
            </a:r>
            <a:r>
              <a:rPr lang="ko-KR" altLang="en-US" sz="1200" dirty="0" err="1" smtClean="0"/>
              <a:t>구글</a:t>
            </a:r>
            <a:r>
              <a:rPr lang="ko-KR" altLang="en-US" sz="1200" dirty="0" smtClean="0"/>
              <a:t> </a:t>
            </a:r>
            <a:r>
              <a:rPr lang="en-US" altLang="ko-KR" sz="1200" dirty="0" err="1" smtClean="0"/>
              <a:t>Colab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- </a:t>
            </a:r>
            <a:r>
              <a:rPr lang="ko-KR" altLang="en-US" sz="1200" dirty="0" err="1" smtClean="0"/>
              <a:t>구글</a:t>
            </a:r>
            <a:r>
              <a:rPr lang="ko-KR" altLang="en-US" sz="1200" dirty="0" smtClean="0"/>
              <a:t> 드라이브와 연동해서 사용하는 </a:t>
            </a:r>
            <a:r>
              <a:rPr lang="en-US" altLang="ko-KR" sz="1200" dirty="0" err="1" smtClean="0"/>
              <a:t>jupyter</a:t>
            </a:r>
            <a:r>
              <a:rPr lang="en-US" altLang="ko-KR" sz="1200" dirty="0" smtClean="0"/>
              <a:t> notebook</a:t>
            </a:r>
          </a:p>
          <a:p>
            <a:pPr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- </a:t>
            </a:r>
            <a:r>
              <a:rPr lang="ko-KR" altLang="en-US" sz="1200" dirty="0" smtClean="0"/>
              <a:t>기존</a:t>
            </a:r>
            <a:r>
              <a:rPr lang="en-US" altLang="ko-KR" sz="1200" dirty="0" smtClean="0"/>
              <a:t> </a:t>
            </a:r>
            <a:r>
              <a:rPr lang="en-US" altLang="ko-KR" sz="1200" dirty="0" err="1"/>
              <a:t>jupyter</a:t>
            </a:r>
            <a:r>
              <a:rPr lang="en-US" altLang="ko-KR" sz="1200" dirty="0"/>
              <a:t> </a:t>
            </a:r>
            <a:r>
              <a:rPr lang="en-US" altLang="ko-KR" sz="1200" dirty="0" smtClean="0"/>
              <a:t>notebook + CPU </a:t>
            </a:r>
            <a:r>
              <a:rPr lang="ko-KR" altLang="en-US" sz="1200" dirty="0" err="1" smtClean="0"/>
              <a:t>듀얼코어</a:t>
            </a:r>
            <a:r>
              <a:rPr lang="ko-KR" altLang="en-US" sz="1200" dirty="0" smtClean="0"/>
              <a:t> </a:t>
            </a:r>
            <a:r>
              <a:rPr lang="en-US" altLang="ko-KR" sz="1200" dirty="0"/>
              <a:t>2.2GHz(RAM 12.7GB ) </a:t>
            </a:r>
            <a:r>
              <a:rPr lang="en-US" altLang="ko-KR" sz="1200" dirty="0" smtClean="0"/>
              <a:t>+ GPU </a:t>
            </a:r>
            <a:r>
              <a:rPr lang="ko-KR" altLang="en-US" sz="1200" dirty="0" smtClean="0"/>
              <a:t>제공</a:t>
            </a:r>
            <a:r>
              <a:rPr lang="en-US" altLang="ko-KR" sz="1200" dirty="0" smtClean="0"/>
              <a:t>(</a:t>
            </a:r>
            <a:r>
              <a:rPr lang="en-US" altLang="ko-KR" sz="1200" dirty="0"/>
              <a:t>NVIDIA Tesla </a:t>
            </a:r>
            <a:r>
              <a:rPr lang="en-US" altLang="ko-KR" sz="1200" dirty="0" smtClean="0"/>
              <a:t>K80 1</a:t>
            </a:r>
            <a:r>
              <a:rPr lang="ko-KR" altLang="en-US" sz="1200" dirty="0" smtClean="0"/>
              <a:t>개</a:t>
            </a:r>
            <a:r>
              <a:rPr lang="en-US" altLang="ko-KR" sz="1200" dirty="0" smtClean="0"/>
              <a:t>)</a:t>
            </a:r>
            <a:endParaRPr lang="ko-KR" altLang="en-US" sz="12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6216" y="3135401"/>
            <a:ext cx="4896544" cy="2983742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23528" y="183763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창업 프로젝트 </a:t>
            </a:r>
            <a:r>
              <a:rPr lang="en-US" altLang="ko-KR" dirty="0"/>
              <a:t>2</a:t>
            </a:r>
            <a:r>
              <a:rPr lang="en-US" altLang="ko-KR" dirty="0" smtClean="0"/>
              <a:t>. CCTV</a:t>
            </a:r>
            <a:r>
              <a:rPr lang="ko-KR" altLang="en-US" dirty="0" smtClean="0"/>
              <a:t>에 사람의 마음을 담는다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23528" y="962579"/>
            <a:ext cx="3600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12. </a:t>
            </a:r>
            <a:r>
              <a:rPr lang="ko-KR" altLang="en-US" sz="1400" dirty="0" smtClean="0"/>
              <a:t>인식</a:t>
            </a:r>
            <a:r>
              <a:rPr lang="en-US" altLang="ko-KR" sz="1400" dirty="0" smtClean="0"/>
              <a:t>(Recognition) </a:t>
            </a:r>
            <a:r>
              <a:rPr lang="ko-KR" altLang="en-US" sz="1400" dirty="0" smtClean="0"/>
              <a:t>구현 과정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9542833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467544" y="1480936"/>
            <a:ext cx="62646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(4) </a:t>
            </a:r>
            <a:r>
              <a:rPr lang="ko-KR" altLang="en-US" sz="1400" dirty="0" err="1" smtClean="0"/>
              <a:t>구글</a:t>
            </a:r>
            <a:r>
              <a:rPr lang="ko-KR" altLang="en-US" sz="1400" dirty="0" smtClean="0"/>
              <a:t> </a:t>
            </a:r>
            <a:r>
              <a:rPr lang="en-US" altLang="ko-KR" sz="1400" dirty="0" err="1"/>
              <a:t>C</a:t>
            </a:r>
            <a:r>
              <a:rPr lang="en-US" altLang="ko-KR" sz="1400" dirty="0" err="1" smtClean="0"/>
              <a:t>olaboratory</a:t>
            </a:r>
            <a:r>
              <a:rPr lang="ko-KR" altLang="en-US" sz="1400" dirty="0" smtClean="0"/>
              <a:t>에서 </a:t>
            </a:r>
            <a:r>
              <a:rPr lang="en-US" altLang="ko-KR" sz="1400" dirty="0"/>
              <a:t>Inception </a:t>
            </a:r>
            <a:r>
              <a:rPr lang="en-US" altLang="ko-KR" sz="1400" dirty="0" err="1"/>
              <a:t>ResNet</a:t>
            </a:r>
            <a:r>
              <a:rPr lang="en-US" altLang="ko-KR" sz="1400" dirty="0"/>
              <a:t> V1 </a:t>
            </a:r>
            <a:r>
              <a:rPr lang="ko-KR" altLang="en-US" sz="1400" dirty="0" smtClean="0"/>
              <a:t>업그레이드 버전 구현 </a:t>
            </a:r>
            <a:endParaRPr lang="ko-KR" altLang="en-US" sz="14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2276872"/>
            <a:ext cx="5848213" cy="3402819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23528" y="183763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창업 프로젝트 </a:t>
            </a:r>
            <a:r>
              <a:rPr lang="en-US" altLang="ko-KR" dirty="0"/>
              <a:t>2</a:t>
            </a:r>
            <a:r>
              <a:rPr lang="en-US" altLang="ko-KR" dirty="0" smtClean="0"/>
              <a:t>. CCTV</a:t>
            </a:r>
            <a:r>
              <a:rPr lang="ko-KR" altLang="en-US" dirty="0" smtClean="0"/>
              <a:t>에 사람의 마음을 담는다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23528" y="962579"/>
            <a:ext cx="3600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12. </a:t>
            </a:r>
            <a:r>
              <a:rPr lang="ko-KR" altLang="en-US" sz="1400" dirty="0" smtClean="0"/>
              <a:t>인식</a:t>
            </a:r>
            <a:r>
              <a:rPr lang="en-US" altLang="ko-KR" sz="1400" dirty="0" smtClean="0"/>
              <a:t>(Recognition) </a:t>
            </a:r>
            <a:r>
              <a:rPr lang="ko-KR" altLang="en-US" sz="1400" dirty="0" smtClean="0"/>
              <a:t>구현 과정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0689308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970356"/>
            <a:ext cx="2046345" cy="218600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4289344"/>
            <a:ext cx="2046345" cy="2244179"/>
          </a:xfrm>
          <a:prstGeom prst="rect">
            <a:avLst/>
          </a:prstGeom>
        </p:spPr>
      </p:pic>
      <p:pic>
        <p:nvPicPr>
          <p:cNvPr id="2" name="[SHANA]인식구현결과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843807" y="2345128"/>
            <a:ext cx="5967857" cy="259228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771800" y="1970356"/>
            <a:ext cx="720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맑은 고딕"/>
                <a:ea typeface="맑은 고딕"/>
              </a:rPr>
              <a:t>▶ </a:t>
            </a:r>
            <a:r>
              <a:rPr lang="ko-KR" altLang="en-US" sz="1200" dirty="0" smtClean="0"/>
              <a:t>영상</a:t>
            </a:r>
            <a:endParaRPr lang="ko-KR" altLang="en-US" sz="1200" dirty="0"/>
          </a:p>
        </p:txBody>
      </p:sp>
      <p:sp>
        <p:nvSpPr>
          <p:cNvPr id="9" name="직사각형 8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323528" y="183763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창업 프로젝트 </a:t>
            </a:r>
            <a:r>
              <a:rPr lang="en-US" altLang="ko-KR" dirty="0"/>
              <a:t>2</a:t>
            </a:r>
            <a:r>
              <a:rPr lang="en-US" altLang="ko-KR" dirty="0" smtClean="0"/>
              <a:t>. CCTV</a:t>
            </a:r>
            <a:r>
              <a:rPr lang="ko-KR" altLang="en-US" dirty="0" smtClean="0"/>
              <a:t>에 사람의 마음을 담는다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67544" y="1422092"/>
            <a:ext cx="48245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(5) </a:t>
            </a:r>
            <a:r>
              <a:rPr lang="ko-KR" altLang="en-US" sz="1400" dirty="0" smtClean="0"/>
              <a:t>결</a:t>
            </a:r>
            <a:r>
              <a:rPr lang="ko-KR" altLang="en-US" sz="1400" dirty="0"/>
              <a:t>과</a:t>
            </a:r>
            <a:r>
              <a:rPr lang="ko-KR" altLang="en-US" sz="1400" dirty="0" smtClean="0"/>
              <a:t> </a:t>
            </a:r>
            <a:endParaRPr lang="ko-KR" altLang="en-US" sz="1400" dirty="0"/>
          </a:p>
        </p:txBody>
      </p:sp>
      <p:sp>
        <p:nvSpPr>
          <p:cNvPr id="15" name="TextBox 14"/>
          <p:cNvSpPr txBox="1"/>
          <p:nvPr/>
        </p:nvSpPr>
        <p:spPr>
          <a:xfrm>
            <a:off x="323528" y="962579"/>
            <a:ext cx="3600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12. </a:t>
            </a:r>
            <a:r>
              <a:rPr lang="ko-KR" altLang="en-US" sz="1400" dirty="0" smtClean="0"/>
              <a:t>인식</a:t>
            </a:r>
            <a:r>
              <a:rPr lang="en-US" altLang="ko-KR" sz="1400" dirty="0" smtClean="0"/>
              <a:t>(Recognition) </a:t>
            </a:r>
            <a:r>
              <a:rPr lang="ko-KR" altLang="en-US" sz="1400" dirty="0" smtClean="0"/>
              <a:t>구현 과정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769265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9355" y="962578"/>
            <a:ext cx="24424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13. </a:t>
            </a:r>
            <a:r>
              <a:rPr lang="ko-KR" altLang="en-US" sz="1400" dirty="0" smtClean="0"/>
              <a:t>검출</a:t>
            </a:r>
            <a:r>
              <a:rPr lang="en-US" altLang="ko-KR" sz="1400" dirty="0" smtClean="0"/>
              <a:t>(Detection) </a:t>
            </a:r>
            <a:r>
              <a:rPr lang="ko-KR" altLang="en-US" sz="1400" dirty="0" smtClean="0"/>
              <a:t>구현</a:t>
            </a:r>
            <a:endParaRPr lang="ko-KR" altLang="en-US" sz="1400" dirty="0"/>
          </a:p>
        </p:txBody>
      </p:sp>
      <p:sp>
        <p:nvSpPr>
          <p:cNvPr id="10" name="TextBox 9"/>
          <p:cNvSpPr txBox="1"/>
          <p:nvPr/>
        </p:nvSpPr>
        <p:spPr>
          <a:xfrm>
            <a:off x="611560" y="1504528"/>
            <a:ext cx="44644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(1) ‘</a:t>
            </a:r>
            <a:r>
              <a:rPr lang="ko-KR" altLang="en-US" sz="1400" dirty="0" smtClean="0"/>
              <a:t>인식</a:t>
            </a:r>
            <a:r>
              <a:rPr lang="en-US" altLang="ko-KR" sz="1400" dirty="0" smtClean="0"/>
              <a:t>’</a:t>
            </a:r>
            <a:r>
              <a:rPr lang="ko-KR" altLang="en-US" sz="1400" dirty="0" smtClean="0"/>
              <a:t>과는 목적이 다르고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연산 과정이 다르다</a:t>
            </a:r>
            <a:r>
              <a:rPr lang="en-US" altLang="ko-KR" sz="1400" dirty="0" smtClean="0"/>
              <a:t>.</a:t>
            </a:r>
            <a:endParaRPr lang="ko-KR" altLang="en-US" sz="1400" dirty="0"/>
          </a:p>
        </p:txBody>
      </p:sp>
      <p:grpSp>
        <p:nvGrpSpPr>
          <p:cNvPr id="7" name="그룹 6"/>
          <p:cNvGrpSpPr/>
          <p:nvPr/>
        </p:nvGrpSpPr>
        <p:grpSpPr>
          <a:xfrm>
            <a:off x="1368217" y="2386295"/>
            <a:ext cx="6444208" cy="3392803"/>
            <a:chOff x="1259632" y="2420888"/>
            <a:chExt cx="6444208" cy="3392803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59632" y="2420888"/>
              <a:ext cx="6444208" cy="3238915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3172493" y="5505914"/>
              <a:ext cx="260868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smtClean="0">
                  <a:solidFill>
                    <a:srgbClr val="FF0000"/>
                  </a:solidFill>
                </a:rPr>
                <a:t>‘</a:t>
              </a:r>
              <a:r>
                <a:rPr lang="ko-KR" altLang="en-US" sz="1400" b="1" dirty="0" smtClean="0">
                  <a:solidFill>
                    <a:srgbClr val="FF0000"/>
                  </a:solidFill>
                </a:rPr>
                <a:t>분류</a:t>
              </a:r>
              <a:r>
                <a:rPr lang="en-US" altLang="ko-KR" sz="1400" b="1" dirty="0" smtClean="0">
                  <a:solidFill>
                    <a:srgbClr val="FF0000"/>
                  </a:solidFill>
                </a:rPr>
                <a:t>’</a:t>
              </a:r>
              <a:r>
                <a:rPr lang="ko-KR" altLang="en-US" sz="1400" b="1" dirty="0" smtClean="0">
                  <a:solidFill>
                    <a:srgbClr val="FF0000"/>
                  </a:solidFill>
                </a:rPr>
                <a:t>와 </a:t>
              </a:r>
              <a:r>
                <a:rPr lang="en-US" altLang="ko-KR" sz="1400" b="1" dirty="0" smtClean="0">
                  <a:solidFill>
                    <a:srgbClr val="FF0000"/>
                  </a:solidFill>
                </a:rPr>
                <a:t>‘</a:t>
              </a:r>
              <a:r>
                <a:rPr lang="ko-KR" altLang="en-US" sz="1400" b="1" dirty="0" smtClean="0">
                  <a:solidFill>
                    <a:srgbClr val="FF0000"/>
                  </a:solidFill>
                </a:rPr>
                <a:t>위치</a:t>
              </a:r>
              <a:r>
                <a:rPr lang="en-US" altLang="ko-KR" sz="1400" b="1" dirty="0" smtClean="0">
                  <a:solidFill>
                    <a:srgbClr val="FF0000"/>
                  </a:solidFill>
                </a:rPr>
                <a:t>’</a:t>
              </a:r>
              <a:r>
                <a:rPr lang="ko-KR" altLang="en-US" sz="1400" b="1" dirty="0" smtClean="0">
                  <a:solidFill>
                    <a:srgbClr val="FF0000"/>
                  </a:solidFill>
                </a:rPr>
                <a:t>를 동시에 파악 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8" name="직사각형 7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23528" y="183763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창업 프로젝트 </a:t>
            </a:r>
            <a:r>
              <a:rPr lang="en-US" altLang="ko-KR" dirty="0"/>
              <a:t>2</a:t>
            </a:r>
            <a:r>
              <a:rPr lang="en-US" altLang="ko-KR" dirty="0" smtClean="0"/>
              <a:t>. CCTV</a:t>
            </a:r>
            <a:r>
              <a:rPr lang="ko-KR" altLang="en-US" dirty="0" smtClean="0"/>
              <a:t>에 사람의 마음을 담는다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72621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1976475"/>
              </p:ext>
            </p:extLst>
          </p:nvPr>
        </p:nvGraphicFramePr>
        <p:xfrm>
          <a:off x="899592" y="2042527"/>
          <a:ext cx="7344816" cy="349970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72408"/>
                <a:gridCol w="3672408"/>
              </a:tblGrid>
              <a:tr h="3313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SSD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Yolo</a:t>
                      </a:r>
                      <a:endParaRPr lang="ko-KR" altLang="en-US" sz="1400" dirty="0"/>
                    </a:p>
                  </a:txBody>
                  <a:tcPr/>
                </a:tc>
              </a:tr>
              <a:tr h="3168352">
                <a:tc>
                  <a:txBody>
                    <a:bodyPr/>
                    <a:lstStyle/>
                    <a:p>
                      <a:pPr latinLnBrk="1"/>
                      <a:endParaRPr lang="en-US" altLang="ko-KR" dirty="0" smtClean="0"/>
                    </a:p>
                    <a:p>
                      <a:pPr latinLnBrk="1"/>
                      <a:endParaRPr lang="en-US" altLang="ko-KR" dirty="0" smtClean="0"/>
                    </a:p>
                    <a:p>
                      <a:pPr latinLnBrk="1"/>
                      <a:endParaRPr lang="en-US" altLang="ko-KR" dirty="0" smtClean="0"/>
                    </a:p>
                    <a:p>
                      <a:pPr latinLnBrk="1"/>
                      <a:endParaRPr lang="en-US" altLang="ko-KR" dirty="0" smtClean="0"/>
                    </a:p>
                    <a:p>
                      <a:pPr latinLnBrk="1"/>
                      <a:endParaRPr lang="en-US" altLang="ko-KR" dirty="0" smtClean="0"/>
                    </a:p>
                    <a:p>
                      <a:pPr latinLnBrk="1"/>
                      <a:endParaRPr lang="en-US" altLang="ko-KR" dirty="0" smtClean="0"/>
                    </a:p>
                    <a:p>
                      <a:pPr latinLnBrk="1"/>
                      <a:endParaRPr lang="en-US" altLang="ko-KR" sz="1200" dirty="0" smtClean="0">
                        <a:latin typeface="Arial"/>
                        <a:cs typeface="Arial"/>
                      </a:endParaRPr>
                    </a:p>
                    <a:p>
                      <a:pPr latinLnBrk="1"/>
                      <a:endParaRPr lang="en-US" altLang="ko-KR" sz="1200" dirty="0" smtClean="0">
                        <a:latin typeface="Arial"/>
                        <a:cs typeface="Arial"/>
                      </a:endParaRPr>
                    </a:p>
                    <a:p>
                      <a:pPr latinLnBrk="1"/>
                      <a:endParaRPr lang="en-US" altLang="ko-KR" sz="1200" dirty="0" smtClean="0">
                        <a:latin typeface="Arial"/>
                        <a:cs typeface="Arial"/>
                      </a:endParaRPr>
                    </a:p>
                    <a:p>
                      <a:pPr latinLnBrk="1"/>
                      <a:r>
                        <a:rPr lang="en-US" altLang="ko-KR" sz="1200" dirty="0" smtClean="0">
                          <a:latin typeface="Arial"/>
                          <a:cs typeface="Arial"/>
                        </a:rPr>
                        <a:t>• </a:t>
                      </a:r>
                      <a:r>
                        <a:rPr lang="ko-KR" altLang="en-US" sz="1200" dirty="0" smtClean="0">
                          <a:latin typeface="Arial"/>
                          <a:cs typeface="Arial"/>
                        </a:rPr>
                        <a:t>구현 </a:t>
                      </a:r>
                      <a:r>
                        <a:rPr lang="en-US" altLang="ko-KR" sz="1200" dirty="0" smtClean="0">
                          <a:latin typeface="Arial"/>
                          <a:cs typeface="Arial"/>
                        </a:rPr>
                        <a:t>:  </a:t>
                      </a:r>
                      <a:r>
                        <a:rPr lang="en-US" altLang="ko-KR" sz="1200" dirty="0" err="1" smtClean="0">
                          <a:latin typeface="Arial"/>
                          <a:cs typeface="Arial"/>
                        </a:rPr>
                        <a:t>tensorflow</a:t>
                      </a:r>
                      <a:r>
                        <a:rPr lang="en-US" altLang="ko-KR" sz="1200" dirty="0" smtClean="0">
                          <a:latin typeface="Arial"/>
                          <a:cs typeface="Arial"/>
                        </a:rPr>
                        <a:t>,</a:t>
                      </a:r>
                      <a:r>
                        <a:rPr lang="en-US" altLang="ko-KR" sz="1200" baseline="0" dirty="0" smtClean="0">
                          <a:latin typeface="Arial"/>
                          <a:cs typeface="Arial"/>
                        </a:rPr>
                        <a:t> </a:t>
                      </a:r>
                      <a:r>
                        <a:rPr lang="en-US" altLang="ko-KR" sz="1200" baseline="0" dirty="0" err="1" smtClean="0">
                          <a:latin typeface="Arial"/>
                          <a:cs typeface="Arial"/>
                        </a:rPr>
                        <a:t>keras</a:t>
                      </a:r>
                      <a:endParaRPr lang="en-US" altLang="ko-KR" sz="1200" baseline="0" dirty="0" smtClean="0">
                        <a:latin typeface="Arial"/>
                        <a:cs typeface="Arial"/>
                      </a:endParaRPr>
                    </a:p>
                    <a:p>
                      <a:pPr latinLnBrk="1"/>
                      <a:endParaRPr lang="en-US" altLang="ko-KR" sz="1200" baseline="0" dirty="0" smtClean="0">
                        <a:latin typeface="Arial"/>
                        <a:cs typeface="Arial"/>
                      </a:endParaRPr>
                    </a:p>
                    <a:p>
                      <a:pPr latinLnBrk="1"/>
                      <a:endParaRPr lang="en-US" altLang="ko-KR" sz="1200" baseline="0" dirty="0" smtClean="0">
                        <a:latin typeface="Arial"/>
                        <a:cs typeface="Arial"/>
                      </a:endParaRPr>
                    </a:p>
                    <a:p>
                      <a:pPr latinLnBrk="1"/>
                      <a:r>
                        <a:rPr lang="en-US" altLang="ko-KR" sz="1200" baseline="0" dirty="0" smtClean="0">
                          <a:latin typeface="Arial"/>
                          <a:cs typeface="Arial"/>
                        </a:rPr>
                        <a:t>• </a:t>
                      </a:r>
                      <a:r>
                        <a:rPr lang="ko-KR" altLang="en-US" sz="1200" baseline="0" dirty="0" smtClean="0">
                          <a:latin typeface="Arial"/>
                          <a:cs typeface="Arial"/>
                        </a:rPr>
                        <a:t>모델 </a:t>
                      </a:r>
                      <a:r>
                        <a:rPr lang="en-US" altLang="ko-KR" sz="1200" baseline="0" dirty="0" smtClean="0">
                          <a:latin typeface="Arial"/>
                          <a:cs typeface="Arial"/>
                        </a:rPr>
                        <a:t>: </a:t>
                      </a:r>
                      <a:r>
                        <a:rPr lang="ko-KR" altLang="en-US" sz="1200" baseline="0" dirty="0" smtClean="0">
                          <a:latin typeface="Arial"/>
                          <a:cs typeface="Arial"/>
                        </a:rPr>
                        <a:t>다양한 모델 존재</a:t>
                      </a:r>
                      <a:endParaRPr lang="en-US" altLang="ko-KR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200" dirty="0" smtClean="0"/>
                    </a:p>
                    <a:p>
                      <a:pPr latinLnBrk="1"/>
                      <a:endParaRPr lang="en-US" altLang="ko-KR" sz="1200" dirty="0" smtClean="0"/>
                    </a:p>
                    <a:p>
                      <a:pPr latinLnBrk="1"/>
                      <a:endParaRPr lang="en-US" altLang="ko-KR" sz="1200" dirty="0" smtClean="0"/>
                    </a:p>
                    <a:p>
                      <a:pPr latinLnBrk="1"/>
                      <a:endParaRPr lang="en-US" altLang="ko-KR" sz="1200" dirty="0" smtClean="0"/>
                    </a:p>
                    <a:p>
                      <a:pPr latinLnBrk="1"/>
                      <a:endParaRPr lang="en-US" altLang="ko-KR" sz="1200" dirty="0" smtClean="0"/>
                    </a:p>
                    <a:p>
                      <a:pPr latinLnBrk="1"/>
                      <a:endParaRPr lang="en-US" altLang="ko-KR" sz="1200" dirty="0" smtClean="0"/>
                    </a:p>
                    <a:p>
                      <a:pPr latinLnBrk="1"/>
                      <a:endParaRPr lang="en-US" altLang="ko-KR" sz="1200" dirty="0" smtClean="0"/>
                    </a:p>
                    <a:p>
                      <a:pPr latinLnBrk="1"/>
                      <a:endParaRPr lang="en-US" altLang="ko-KR" sz="1200" dirty="0" smtClean="0"/>
                    </a:p>
                    <a:p>
                      <a:pPr latinLnBrk="1"/>
                      <a:endParaRPr lang="en-US" altLang="ko-KR" sz="1200" dirty="0" smtClean="0"/>
                    </a:p>
                    <a:p>
                      <a:pPr latinLnBrk="1"/>
                      <a:endParaRPr lang="en-US" altLang="ko-KR" sz="1200" dirty="0" smtClean="0"/>
                    </a:p>
                    <a:p>
                      <a:pPr latinLnBrk="1"/>
                      <a:endParaRPr lang="en-US" altLang="ko-KR" sz="1200" dirty="0" smtClean="0"/>
                    </a:p>
                    <a:p>
                      <a:pPr latinLnBrk="1"/>
                      <a:endParaRPr lang="en-US" altLang="ko-KR" sz="120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latin typeface="Arial"/>
                          <a:cs typeface="Arial"/>
                        </a:rPr>
                        <a:t>• </a:t>
                      </a:r>
                      <a:r>
                        <a:rPr lang="ko-KR" altLang="en-US" sz="1200" dirty="0" smtClean="0">
                          <a:latin typeface="Arial"/>
                          <a:cs typeface="Arial"/>
                        </a:rPr>
                        <a:t>구현 </a:t>
                      </a:r>
                      <a:r>
                        <a:rPr lang="en-US" altLang="ko-KR" sz="1200" dirty="0" smtClean="0">
                          <a:latin typeface="Arial"/>
                          <a:cs typeface="Arial"/>
                        </a:rPr>
                        <a:t>: </a:t>
                      </a:r>
                      <a:r>
                        <a:rPr lang="en-US" altLang="ko-KR" sz="1200" dirty="0" err="1" smtClean="0">
                          <a:latin typeface="Arial"/>
                          <a:cs typeface="Arial"/>
                        </a:rPr>
                        <a:t>darknet</a:t>
                      </a:r>
                      <a:endParaRPr lang="en-US" altLang="ko-KR" sz="1200" dirty="0" smtClean="0">
                        <a:latin typeface="Arial"/>
                        <a:cs typeface="Arial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 smtClean="0">
                        <a:latin typeface="Arial"/>
                        <a:cs typeface="Arial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 smtClean="0">
                        <a:latin typeface="Arial"/>
                        <a:cs typeface="Arial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latin typeface="Arial"/>
                          <a:cs typeface="Arial"/>
                        </a:rPr>
                        <a:t>• </a:t>
                      </a:r>
                      <a:r>
                        <a:rPr lang="ko-KR" altLang="en-US" sz="1200" dirty="0" smtClean="0">
                          <a:latin typeface="Arial"/>
                          <a:cs typeface="Arial"/>
                        </a:rPr>
                        <a:t>모델 </a:t>
                      </a:r>
                      <a:r>
                        <a:rPr lang="en-US" altLang="ko-KR" sz="1200" dirty="0" smtClean="0">
                          <a:latin typeface="Arial"/>
                          <a:cs typeface="Arial"/>
                        </a:rPr>
                        <a:t>: Yolo v1, Yolo v2,</a:t>
                      </a:r>
                      <a:r>
                        <a:rPr lang="en-US" altLang="ko-KR" sz="1200" baseline="0" dirty="0" smtClean="0">
                          <a:latin typeface="Arial"/>
                          <a:cs typeface="Arial"/>
                        </a:rPr>
                        <a:t> </a:t>
                      </a:r>
                      <a:r>
                        <a:rPr lang="en-US" altLang="ko-KR" sz="1200" dirty="0" smtClean="0">
                          <a:latin typeface="Arial"/>
                          <a:cs typeface="Arial"/>
                        </a:rPr>
                        <a:t>Yolo v3</a:t>
                      </a:r>
                      <a:endParaRPr lang="ko-KR" altLang="en-US" sz="12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2636912"/>
            <a:ext cx="3456384" cy="115546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8" y="2493508"/>
            <a:ext cx="3312368" cy="1442274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323528" y="183763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창업 프로젝트 </a:t>
            </a:r>
            <a:r>
              <a:rPr lang="en-US" altLang="ko-KR" dirty="0"/>
              <a:t>2</a:t>
            </a:r>
            <a:r>
              <a:rPr lang="en-US" altLang="ko-KR" dirty="0" smtClean="0"/>
              <a:t>. CCTV</a:t>
            </a:r>
            <a:r>
              <a:rPr lang="ko-KR" altLang="en-US" dirty="0" smtClean="0"/>
              <a:t>에 사람의 마음을 담는다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29355" y="962578"/>
            <a:ext cx="50347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13. </a:t>
            </a:r>
            <a:r>
              <a:rPr lang="ko-KR" altLang="en-US" sz="1400" dirty="0" smtClean="0"/>
              <a:t>검출</a:t>
            </a:r>
            <a:r>
              <a:rPr lang="en-US" altLang="ko-KR" sz="1400" dirty="0" smtClean="0"/>
              <a:t>(Detection) </a:t>
            </a:r>
            <a:r>
              <a:rPr lang="ko-KR" altLang="en-US" sz="1400" dirty="0" smtClean="0"/>
              <a:t>구현 과정  </a:t>
            </a:r>
            <a:r>
              <a:rPr lang="en-US" altLang="ko-KR" sz="1400" dirty="0" smtClean="0"/>
              <a:t>  </a:t>
            </a:r>
            <a:endParaRPr lang="ko-KR" altLang="en-US" sz="1400" dirty="0"/>
          </a:p>
        </p:txBody>
      </p:sp>
      <p:sp>
        <p:nvSpPr>
          <p:cNvPr id="13" name="TextBox 12"/>
          <p:cNvSpPr txBox="1"/>
          <p:nvPr/>
        </p:nvSpPr>
        <p:spPr>
          <a:xfrm>
            <a:off x="611560" y="1504528"/>
            <a:ext cx="44644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(2) ‘</a:t>
            </a:r>
            <a:r>
              <a:rPr lang="ko-KR" altLang="en-US" sz="1400" dirty="0"/>
              <a:t>검출</a:t>
            </a:r>
            <a:r>
              <a:rPr lang="en-US" altLang="ko-KR" sz="1400" dirty="0"/>
              <a:t>’</a:t>
            </a:r>
            <a:r>
              <a:rPr lang="ko-KR" altLang="en-US" sz="1400" dirty="0"/>
              <a:t>에 사용되는 모델</a:t>
            </a:r>
          </a:p>
        </p:txBody>
      </p:sp>
    </p:spTree>
    <p:extLst>
      <p:ext uri="{BB962C8B-B14F-4D97-AF65-F5344CB8AC3E}">
        <p14:creationId xmlns:p14="http://schemas.microsoft.com/office/powerpoint/2010/main" val="17903480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1925173"/>
              </p:ext>
            </p:extLst>
          </p:nvPr>
        </p:nvGraphicFramePr>
        <p:xfrm>
          <a:off x="899592" y="2027748"/>
          <a:ext cx="7344816" cy="349970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72408"/>
                <a:gridCol w="3672408"/>
              </a:tblGrid>
              <a:tr h="3313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SSD - </a:t>
                      </a:r>
                      <a:r>
                        <a:rPr lang="en-US" altLang="ko-KR" sz="1400" dirty="0" err="1" smtClean="0"/>
                        <a:t>Mobilenet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Yolo v3</a:t>
                      </a:r>
                      <a:endParaRPr lang="ko-KR" altLang="en-US" sz="1400" dirty="0"/>
                    </a:p>
                  </a:txBody>
                  <a:tcPr/>
                </a:tc>
              </a:tr>
              <a:tr h="3168352">
                <a:tc>
                  <a:txBody>
                    <a:bodyPr/>
                    <a:lstStyle/>
                    <a:p>
                      <a:pPr latinLnBrk="1"/>
                      <a:endParaRPr lang="en-US" altLang="ko-KR" dirty="0" smtClean="0"/>
                    </a:p>
                    <a:p>
                      <a:pPr latinLnBrk="1"/>
                      <a:endParaRPr lang="en-US" altLang="ko-KR" dirty="0" smtClean="0"/>
                    </a:p>
                    <a:p>
                      <a:pPr latinLnBrk="1"/>
                      <a:endParaRPr lang="en-US" altLang="ko-KR" dirty="0" smtClean="0"/>
                    </a:p>
                    <a:p>
                      <a:pPr latinLnBrk="1"/>
                      <a:endParaRPr lang="en-US" altLang="ko-KR" dirty="0" smtClean="0"/>
                    </a:p>
                    <a:p>
                      <a:pPr latinLnBrk="1"/>
                      <a:endParaRPr lang="en-US" altLang="ko-KR" dirty="0" smtClean="0"/>
                    </a:p>
                    <a:p>
                      <a:pPr latinLnBrk="1"/>
                      <a:endParaRPr lang="en-US" altLang="ko-KR" dirty="0" smtClean="0"/>
                    </a:p>
                    <a:p>
                      <a:pPr latinLnBrk="1"/>
                      <a:endParaRPr lang="en-US" altLang="ko-KR" sz="1200" dirty="0" smtClean="0">
                        <a:latin typeface="Arial"/>
                        <a:cs typeface="Arial"/>
                      </a:endParaRPr>
                    </a:p>
                    <a:p>
                      <a:pPr latinLnBrk="1"/>
                      <a:endParaRPr lang="en-US" altLang="ko-KR" sz="1200" dirty="0" smtClean="0">
                        <a:latin typeface="Arial"/>
                        <a:cs typeface="Arial"/>
                      </a:endParaRPr>
                    </a:p>
                    <a:p>
                      <a:pPr latinLnBrk="1"/>
                      <a:endParaRPr lang="en-US" altLang="ko-KR" sz="1200" dirty="0" smtClean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200" dirty="0" smtClean="0"/>
                    </a:p>
                    <a:p>
                      <a:pPr latinLnBrk="1"/>
                      <a:endParaRPr lang="en-US" altLang="ko-KR" sz="1200" dirty="0" smtClean="0"/>
                    </a:p>
                    <a:p>
                      <a:pPr latinLnBrk="1"/>
                      <a:endParaRPr lang="en-US" altLang="ko-KR" sz="1200" dirty="0" smtClean="0"/>
                    </a:p>
                    <a:p>
                      <a:pPr latinLnBrk="1"/>
                      <a:endParaRPr lang="en-US" altLang="ko-KR" sz="1200" dirty="0" smtClean="0"/>
                    </a:p>
                    <a:p>
                      <a:pPr latinLnBrk="1"/>
                      <a:endParaRPr lang="en-US" altLang="ko-KR" sz="1200" dirty="0" smtClean="0"/>
                    </a:p>
                    <a:p>
                      <a:pPr latinLnBrk="1"/>
                      <a:endParaRPr lang="en-US" altLang="ko-KR" sz="1200" dirty="0" smtClean="0"/>
                    </a:p>
                    <a:p>
                      <a:pPr latinLnBrk="1"/>
                      <a:endParaRPr lang="en-US" altLang="ko-KR" sz="1200" dirty="0" smtClean="0"/>
                    </a:p>
                    <a:p>
                      <a:pPr latinLnBrk="1"/>
                      <a:endParaRPr lang="en-US" altLang="ko-KR" sz="1200" dirty="0" smtClean="0"/>
                    </a:p>
                    <a:p>
                      <a:pPr latinLnBrk="1"/>
                      <a:endParaRPr lang="en-US" altLang="ko-KR" sz="1200" dirty="0" smtClean="0"/>
                    </a:p>
                    <a:p>
                      <a:pPr latinLnBrk="1"/>
                      <a:endParaRPr lang="en-US" altLang="ko-KR" sz="1200" dirty="0" smtClean="0"/>
                    </a:p>
                    <a:p>
                      <a:pPr latinLnBrk="1"/>
                      <a:endParaRPr lang="en-US" altLang="ko-KR" sz="1200" dirty="0" smtClean="0"/>
                    </a:p>
                    <a:p>
                      <a:pPr latinLnBrk="1"/>
                      <a:endParaRPr lang="en-US" altLang="ko-KR" sz="1200" dirty="0" smtClean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7" name="[SHANA]SSD Mobilenet on TX2_Trim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99592" y="2708920"/>
            <a:ext cx="3528392" cy="1984721"/>
          </a:xfrm>
          <a:prstGeom prst="rect">
            <a:avLst/>
          </a:prstGeom>
        </p:spPr>
      </p:pic>
      <p:pic>
        <p:nvPicPr>
          <p:cNvPr id="8" name="[SHANA]TensorFlow YOLOv3 TF2.0_Trim.wmv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link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572000" y="2708920"/>
            <a:ext cx="3500322" cy="1968931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23528" y="183763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창업 프로젝트 </a:t>
            </a:r>
            <a:r>
              <a:rPr lang="en-US" altLang="ko-KR" dirty="0"/>
              <a:t>2</a:t>
            </a:r>
            <a:r>
              <a:rPr lang="en-US" altLang="ko-KR" dirty="0" smtClean="0"/>
              <a:t>. CCTV</a:t>
            </a:r>
            <a:r>
              <a:rPr lang="ko-KR" altLang="en-US" dirty="0" smtClean="0"/>
              <a:t>에 사람의 마음을 담는다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29355" y="962578"/>
            <a:ext cx="50347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13. </a:t>
            </a:r>
            <a:r>
              <a:rPr lang="ko-KR" altLang="en-US" sz="1400" dirty="0" smtClean="0"/>
              <a:t>검출</a:t>
            </a:r>
            <a:r>
              <a:rPr lang="en-US" altLang="ko-KR" sz="1400" dirty="0" smtClean="0"/>
              <a:t>(Detection) </a:t>
            </a:r>
            <a:r>
              <a:rPr lang="ko-KR" altLang="en-US" sz="1400" dirty="0" smtClean="0"/>
              <a:t>구현 과정  </a:t>
            </a:r>
            <a:r>
              <a:rPr lang="en-US" altLang="ko-KR" sz="1400" dirty="0" smtClean="0"/>
              <a:t>  </a:t>
            </a:r>
            <a:endParaRPr lang="ko-KR" altLang="en-US" sz="1400" dirty="0"/>
          </a:p>
        </p:txBody>
      </p:sp>
      <p:sp>
        <p:nvSpPr>
          <p:cNvPr id="12" name="TextBox 11"/>
          <p:cNvSpPr txBox="1"/>
          <p:nvPr/>
        </p:nvSpPr>
        <p:spPr>
          <a:xfrm>
            <a:off x="611560" y="1504528"/>
            <a:ext cx="44644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(3) ‘</a:t>
            </a:r>
            <a:r>
              <a:rPr lang="ko-KR" altLang="en-US" sz="1400" dirty="0"/>
              <a:t>모델 비교 영상</a:t>
            </a:r>
          </a:p>
          <a:p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924668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 fullScrn="1"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899592" y="1875024"/>
            <a:ext cx="38884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# </a:t>
            </a:r>
            <a:r>
              <a:rPr lang="en-US" altLang="ko-KR" sz="1400" dirty="0" err="1"/>
              <a:t>Tensorflow</a:t>
            </a:r>
            <a:r>
              <a:rPr lang="en-US" altLang="ko-KR" sz="1400" dirty="0"/>
              <a:t> Object Detection </a:t>
            </a:r>
            <a:r>
              <a:rPr lang="en-US" altLang="ko-KR" sz="1400" dirty="0" smtClean="0"/>
              <a:t>API</a:t>
            </a:r>
            <a:endParaRPr lang="ko-KR" altLang="en-US" sz="1400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5446" y="2780928"/>
            <a:ext cx="5669749" cy="3354176"/>
          </a:xfrm>
          <a:prstGeom prst="rect">
            <a:avLst/>
          </a:prstGeom>
        </p:spPr>
      </p:pic>
      <p:grpSp>
        <p:nvGrpSpPr>
          <p:cNvPr id="13" name="그룹 12"/>
          <p:cNvGrpSpPr/>
          <p:nvPr/>
        </p:nvGrpSpPr>
        <p:grpSpPr>
          <a:xfrm>
            <a:off x="1217766" y="2282966"/>
            <a:ext cx="3794356" cy="307777"/>
            <a:chOff x="787511" y="2106113"/>
            <a:chExt cx="3794356" cy="307777"/>
          </a:xfrm>
        </p:grpSpPr>
        <p:sp>
          <p:nvSpPr>
            <p:cNvPr id="3" name="직사각형 2"/>
            <p:cNvSpPr/>
            <p:nvPr/>
          </p:nvSpPr>
          <p:spPr>
            <a:xfrm>
              <a:off x="1520480" y="2106113"/>
              <a:ext cx="3061387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200" dirty="0" smtClean="0">
                  <a:hlinkClick r:id="rId3"/>
                </a:rPr>
                <a:t>https</a:t>
              </a:r>
              <a:r>
                <a:rPr lang="en-US" altLang="ko-KR" sz="1200" dirty="0">
                  <a:hlinkClick r:id="rId3"/>
                </a:rPr>
                <a:t>://github.com/tensorflow/models</a:t>
              </a:r>
              <a:endParaRPr lang="ko-KR" altLang="en-US" sz="1200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87511" y="2106113"/>
              <a:ext cx="73296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smtClean="0">
                  <a:latin typeface="Arial"/>
                  <a:cs typeface="Arial"/>
                </a:rPr>
                <a:t>► </a:t>
              </a:r>
              <a:r>
                <a:rPr lang="en-US" altLang="ko-KR" sz="1400" dirty="0" err="1" smtClean="0"/>
                <a:t>Url</a:t>
              </a:r>
              <a:r>
                <a:rPr lang="en-US" altLang="ko-KR" sz="1400" dirty="0" smtClean="0"/>
                <a:t> :</a:t>
              </a:r>
              <a:endParaRPr lang="ko-KR" altLang="en-US" sz="1400" dirty="0"/>
            </a:p>
          </p:txBody>
        </p:sp>
      </p:grpSp>
      <p:sp>
        <p:nvSpPr>
          <p:cNvPr id="9" name="직사각형 8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323528" y="183763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창업 프로젝트 </a:t>
            </a:r>
            <a:r>
              <a:rPr lang="en-US" altLang="ko-KR" dirty="0"/>
              <a:t>2</a:t>
            </a:r>
            <a:r>
              <a:rPr lang="en-US" altLang="ko-KR" dirty="0" smtClean="0"/>
              <a:t>. CCTV</a:t>
            </a:r>
            <a:r>
              <a:rPr lang="ko-KR" altLang="en-US" dirty="0" smtClean="0"/>
              <a:t>에 사람의 마음을 담는다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329355" y="962578"/>
            <a:ext cx="50347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14. </a:t>
            </a:r>
            <a:r>
              <a:rPr lang="ko-KR" altLang="en-US" sz="1400" dirty="0" smtClean="0"/>
              <a:t>검출</a:t>
            </a:r>
            <a:r>
              <a:rPr lang="en-US" altLang="ko-KR" sz="1400" dirty="0" smtClean="0"/>
              <a:t>(Detection) </a:t>
            </a:r>
            <a:r>
              <a:rPr lang="ko-KR" altLang="en-US" sz="1400" dirty="0" smtClean="0"/>
              <a:t>구현 과정  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  </a:t>
            </a:r>
            <a:r>
              <a:rPr lang="en-US" altLang="ko-KR" sz="1400" dirty="0" smtClean="0"/>
              <a:t>  </a:t>
            </a:r>
            <a:endParaRPr lang="ko-KR" altLang="en-US" sz="1400" dirty="0"/>
          </a:p>
        </p:txBody>
      </p:sp>
      <p:sp>
        <p:nvSpPr>
          <p:cNvPr id="17" name="TextBox 16"/>
          <p:cNvSpPr txBox="1"/>
          <p:nvPr/>
        </p:nvSpPr>
        <p:spPr>
          <a:xfrm>
            <a:off x="611560" y="1504528"/>
            <a:ext cx="16561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(4) </a:t>
            </a:r>
            <a:r>
              <a:rPr lang="en-US" altLang="ko-KR" sz="1400" dirty="0"/>
              <a:t>SSD </a:t>
            </a:r>
            <a:r>
              <a:rPr lang="ko-KR" altLang="en-US" sz="1400" dirty="0" smtClean="0"/>
              <a:t>소개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30944316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3668" y="2132856"/>
            <a:ext cx="5976664" cy="4034436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23528" y="183763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창업 프로젝트 </a:t>
            </a:r>
            <a:r>
              <a:rPr lang="en-US" altLang="ko-KR" dirty="0"/>
              <a:t>2</a:t>
            </a:r>
            <a:r>
              <a:rPr lang="en-US" altLang="ko-KR" dirty="0" smtClean="0"/>
              <a:t>. CCTV</a:t>
            </a:r>
            <a:r>
              <a:rPr lang="ko-KR" altLang="en-US" dirty="0" smtClean="0"/>
              <a:t>에 사람의 마음을 담는다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29355" y="962578"/>
            <a:ext cx="50347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14. </a:t>
            </a:r>
            <a:r>
              <a:rPr lang="ko-KR" altLang="en-US" sz="1400" dirty="0" smtClean="0"/>
              <a:t>검출</a:t>
            </a:r>
            <a:r>
              <a:rPr lang="en-US" altLang="ko-KR" sz="1400" dirty="0" smtClean="0"/>
              <a:t>(Detection) </a:t>
            </a:r>
            <a:r>
              <a:rPr lang="ko-KR" altLang="en-US" sz="1400" dirty="0" smtClean="0"/>
              <a:t>구현 과정  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  </a:t>
            </a:r>
            <a:r>
              <a:rPr lang="en-US" altLang="ko-KR" sz="1400" dirty="0" smtClean="0"/>
              <a:t>  </a:t>
            </a:r>
            <a:endParaRPr lang="ko-KR" altLang="en-US" sz="1400" dirty="0"/>
          </a:p>
        </p:txBody>
      </p:sp>
      <p:sp>
        <p:nvSpPr>
          <p:cNvPr id="10" name="TextBox 9"/>
          <p:cNvSpPr txBox="1"/>
          <p:nvPr/>
        </p:nvSpPr>
        <p:spPr>
          <a:xfrm>
            <a:off x="611560" y="1504528"/>
            <a:ext cx="4248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(5) </a:t>
            </a:r>
            <a:r>
              <a:rPr lang="ko-KR" altLang="en-US" sz="1400" dirty="0"/>
              <a:t>학습 모델과 미리 학습된 가중치 </a:t>
            </a:r>
            <a:r>
              <a:rPr lang="ko-KR" altLang="en-US" sz="1400" dirty="0" smtClean="0"/>
              <a:t>선택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320990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[SHANA]참조외국동영상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42033" y="2081867"/>
            <a:ext cx="6272697" cy="3528392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23528" y="183763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창업 프로젝트 </a:t>
            </a:r>
            <a:r>
              <a:rPr lang="en-US" altLang="ko-KR" dirty="0"/>
              <a:t>2</a:t>
            </a:r>
            <a:r>
              <a:rPr lang="en-US" altLang="ko-KR" dirty="0" smtClean="0"/>
              <a:t>. CCTV</a:t>
            </a:r>
            <a:r>
              <a:rPr lang="ko-KR" altLang="en-US" dirty="0" smtClean="0"/>
              <a:t>에 사람의 마음을 담는다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29355" y="962578"/>
            <a:ext cx="50347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14. </a:t>
            </a:r>
            <a:r>
              <a:rPr lang="ko-KR" altLang="en-US" sz="1400" dirty="0" smtClean="0"/>
              <a:t>검출</a:t>
            </a:r>
            <a:r>
              <a:rPr lang="en-US" altLang="ko-KR" sz="1400" dirty="0" smtClean="0"/>
              <a:t>(Detection) </a:t>
            </a:r>
            <a:r>
              <a:rPr lang="ko-KR" altLang="en-US" sz="1400" dirty="0" smtClean="0"/>
              <a:t>구현 과정  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  </a:t>
            </a:r>
            <a:r>
              <a:rPr lang="en-US" altLang="ko-KR" sz="1400" dirty="0" smtClean="0"/>
              <a:t>  </a:t>
            </a:r>
            <a:endParaRPr lang="ko-KR" altLang="en-US" sz="1400" dirty="0"/>
          </a:p>
        </p:txBody>
      </p:sp>
      <p:sp>
        <p:nvSpPr>
          <p:cNvPr id="10" name="TextBox 9"/>
          <p:cNvSpPr txBox="1"/>
          <p:nvPr/>
        </p:nvSpPr>
        <p:spPr>
          <a:xfrm>
            <a:off x="611560" y="1504528"/>
            <a:ext cx="17281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(6) </a:t>
            </a:r>
            <a:r>
              <a:rPr lang="ko-KR" altLang="en-US" sz="1400" dirty="0"/>
              <a:t>동영상 </a:t>
            </a:r>
            <a:r>
              <a:rPr lang="ko-KR" altLang="en-US" sz="1400" dirty="0" smtClean="0"/>
              <a:t>활용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356022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475036" y="1489726"/>
            <a:ext cx="4248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(1) </a:t>
            </a:r>
            <a:r>
              <a:rPr lang="ko-KR" altLang="en-US" sz="1400" dirty="0" smtClean="0"/>
              <a:t>학습에 사용할 모델 결정 및 수정</a:t>
            </a:r>
            <a:endParaRPr lang="ko-KR" altLang="en-US" sz="1400" dirty="0"/>
          </a:p>
        </p:txBody>
      </p:sp>
      <p:sp>
        <p:nvSpPr>
          <p:cNvPr id="13" name="TextBox 12"/>
          <p:cNvSpPr txBox="1"/>
          <p:nvPr/>
        </p:nvSpPr>
        <p:spPr>
          <a:xfrm>
            <a:off x="713303" y="1797503"/>
            <a:ext cx="46805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smtClean="0"/>
              <a:t>① </a:t>
            </a:r>
            <a:r>
              <a:rPr lang="ko-KR" altLang="en-US" sz="1200" dirty="0" smtClean="0"/>
              <a:t>학습 모델 </a:t>
            </a:r>
            <a:r>
              <a:rPr lang="en-US" altLang="ko-KR" sz="1200" dirty="0" smtClean="0"/>
              <a:t>: </a:t>
            </a:r>
            <a:r>
              <a:rPr lang="en-US" altLang="ko-KR" sz="1200" dirty="0" err="1" smtClean="0"/>
              <a:t>SSD_Mobilenet</a:t>
            </a:r>
            <a:r>
              <a:rPr lang="en-US" altLang="ko-KR" sz="1200" dirty="0" smtClean="0"/>
              <a:t>  V1</a:t>
            </a:r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② </a:t>
            </a:r>
            <a:r>
              <a:rPr lang="ko-KR" altLang="en-US" sz="1200" dirty="0" smtClean="0"/>
              <a:t>참조 </a:t>
            </a:r>
            <a:r>
              <a:rPr lang="en-US" altLang="ko-KR" sz="1200" dirty="0" smtClean="0"/>
              <a:t>: YouTube</a:t>
            </a:r>
            <a:r>
              <a:rPr lang="ko-KR" altLang="en-US" sz="1200" dirty="0" smtClean="0"/>
              <a:t> 동영상</a:t>
            </a:r>
            <a:r>
              <a:rPr lang="en-US" altLang="ko-KR" sz="1200" dirty="0" smtClean="0"/>
              <a:t>, </a:t>
            </a:r>
            <a:r>
              <a:rPr lang="ko-KR" altLang="en-US" sz="1200" dirty="0" err="1" smtClean="0"/>
              <a:t>구글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검색</a:t>
            </a:r>
            <a:r>
              <a:rPr lang="en-US" altLang="ko-KR" sz="1200" dirty="0" smtClean="0"/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③ </a:t>
            </a:r>
            <a:r>
              <a:rPr lang="ko-KR" altLang="en-US" sz="1200" dirty="0" smtClean="0"/>
              <a:t>수정사항 </a:t>
            </a:r>
            <a:r>
              <a:rPr lang="en-US" altLang="ko-KR" sz="1200" dirty="0" smtClean="0"/>
              <a:t>: </a:t>
            </a:r>
            <a:r>
              <a:rPr lang="ko-KR" altLang="en-US" sz="1200" dirty="0" smtClean="0"/>
              <a:t>버전 및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구현 목적에 맞게 작동되도록 수정</a:t>
            </a:r>
            <a:endParaRPr lang="ko-KR" altLang="en-US" sz="1200" dirty="0"/>
          </a:p>
        </p:txBody>
      </p:sp>
      <p:sp>
        <p:nvSpPr>
          <p:cNvPr id="9" name="TextBox 8"/>
          <p:cNvSpPr txBox="1"/>
          <p:nvPr/>
        </p:nvSpPr>
        <p:spPr>
          <a:xfrm>
            <a:off x="467544" y="3374141"/>
            <a:ext cx="29523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(2) </a:t>
            </a:r>
            <a:r>
              <a:rPr lang="ko-KR" altLang="en-US" sz="1400" dirty="0" smtClean="0"/>
              <a:t>작업 환경</a:t>
            </a:r>
            <a:endParaRPr lang="ko-KR" altLang="en-US" sz="1400" dirty="0"/>
          </a:p>
        </p:txBody>
      </p: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2231991"/>
              </p:ext>
            </p:extLst>
          </p:nvPr>
        </p:nvGraphicFramePr>
        <p:xfrm>
          <a:off x="1327398" y="3789040"/>
          <a:ext cx="6525846" cy="158417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62923"/>
                <a:gridCol w="3262923"/>
              </a:tblGrid>
              <a:tr h="3450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기본 작업 </a:t>
                      </a:r>
                      <a:r>
                        <a:rPr lang="en-US" altLang="ko-KR" sz="1200" dirty="0" smtClean="0"/>
                        <a:t>: </a:t>
                      </a:r>
                      <a:r>
                        <a:rPr lang="ko-KR" altLang="en-US" sz="1200" dirty="0" smtClean="0"/>
                        <a:t>노트북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/>
                        <a:t>학습 </a:t>
                      </a:r>
                      <a:r>
                        <a:rPr lang="en-US" altLang="ko-KR" sz="1200" dirty="0" smtClean="0"/>
                        <a:t>: </a:t>
                      </a:r>
                      <a:r>
                        <a:rPr lang="ko-KR" altLang="en-US" sz="1200" dirty="0" err="1" smtClean="0"/>
                        <a:t>구글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ko-KR" altLang="en-US" sz="1200" dirty="0" err="1" smtClean="0"/>
                        <a:t>클라우드</a:t>
                      </a:r>
                      <a:r>
                        <a:rPr lang="ko-KR" altLang="en-US" sz="1200" dirty="0" smtClean="0"/>
                        <a:t> 플랫폼</a:t>
                      </a:r>
                      <a:endParaRPr lang="ko-KR" altLang="en-US" sz="1200" dirty="0"/>
                    </a:p>
                  </a:txBody>
                  <a:tcPr/>
                </a:tc>
              </a:tr>
              <a:tr h="1239120">
                <a:tc>
                  <a:txBody>
                    <a:bodyPr/>
                    <a:lstStyle/>
                    <a:p>
                      <a:pPr fontAlgn="base">
                        <a:lnSpc>
                          <a:spcPct val="200000"/>
                        </a:lnSpc>
                      </a:pPr>
                      <a:r>
                        <a:rPr lang="en-US" altLang="ko-KR" sz="1200" dirty="0" smtClean="0">
                          <a:latin typeface="Arial"/>
                          <a:cs typeface="Arial"/>
                        </a:rPr>
                        <a:t>•</a:t>
                      </a:r>
                      <a:r>
                        <a:rPr lang="en-US" altLang="ko-KR" sz="1200" dirty="0" smtClean="0"/>
                        <a:t> CPU 2</a:t>
                      </a:r>
                      <a:r>
                        <a:rPr lang="ko-KR" altLang="en-US" sz="1200" dirty="0" smtClean="0"/>
                        <a:t>코어</a:t>
                      </a:r>
                      <a:r>
                        <a:rPr lang="en-US" altLang="ko-KR" sz="1200" dirty="0" smtClean="0"/>
                        <a:t>( RAM  8GB)  </a:t>
                      </a:r>
                    </a:p>
                    <a:p>
                      <a:pPr fontAlgn="base">
                        <a:lnSpc>
                          <a:spcPct val="200000"/>
                        </a:lnSpc>
                      </a:pPr>
                      <a:r>
                        <a:rPr lang="en-US" altLang="ko-KR" sz="1200" dirty="0" smtClean="0">
                          <a:latin typeface="Arial"/>
                          <a:cs typeface="Arial"/>
                        </a:rPr>
                        <a:t>• </a:t>
                      </a:r>
                      <a:r>
                        <a:rPr lang="ko-KR" altLang="en-US" sz="1200" dirty="0" smtClean="0"/>
                        <a:t>내장 그래픽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en-US" altLang="ko-KR" sz="1200" dirty="0" err="1" smtClean="0"/>
                        <a:t>gpu</a:t>
                      </a:r>
                      <a:r>
                        <a:rPr lang="en-US" altLang="ko-KR" sz="1200" dirty="0" smtClean="0"/>
                        <a:t>(X)</a:t>
                      </a:r>
                      <a:endParaRPr lang="ko-KR" altLang="en-US" sz="1200" dirty="0" smtClean="0"/>
                    </a:p>
                    <a:p>
                      <a:pPr fontAlgn="base">
                        <a:lnSpc>
                          <a:spcPct val="200000"/>
                        </a:lnSpc>
                      </a:pPr>
                      <a:r>
                        <a:rPr lang="en-US" altLang="ko-KR" sz="1200" dirty="0" smtClean="0">
                          <a:latin typeface="Arial"/>
                          <a:cs typeface="Arial"/>
                        </a:rPr>
                        <a:t>• </a:t>
                      </a:r>
                      <a:r>
                        <a:rPr lang="ko-KR" altLang="en-US" sz="1200" dirty="0" err="1" smtClean="0"/>
                        <a:t>우분투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en-US" altLang="ko-KR" sz="1200" dirty="0" smtClean="0"/>
                        <a:t>16.04(</a:t>
                      </a:r>
                      <a:r>
                        <a:rPr lang="ko-KR" altLang="en-US" sz="1200" dirty="0" err="1" smtClean="0"/>
                        <a:t>리눅스</a:t>
                      </a:r>
                      <a:r>
                        <a:rPr lang="ko-KR" altLang="en-US" sz="1200" dirty="0" smtClean="0"/>
                        <a:t> 환경</a:t>
                      </a:r>
                      <a:r>
                        <a:rPr lang="en-US" altLang="ko-KR" sz="1200" dirty="0" smtClean="0"/>
                        <a:t>)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base">
                        <a:lnSpc>
                          <a:spcPct val="200000"/>
                        </a:lnSpc>
                      </a:pPr>
                      <a:r>
                        <a:rPr lang="en-US" altLang="ko-KR" sz="1200" dirty="0" smtClean="0">
                          <a:latin typeface="Arial"/>
                          <a:cs typeface="Arial"/>
                        </a:rPr>
                        <a:t>• </a:t>
                      </a:r>
                      <a:r>
                        <a:rPr lang="en-US" altLang="ko-KR" sz="1200" dirty="0" smtClean="0"/>
                        <a:t>CPU 4</a:t>
                      </a:r>
                      <a:r>
                        <a:rPr lang="ko-KR" altLang="en-US" sz="1200" dirty="0" smtClean="0"/>
                        <a:t>코어</a:t>
                      </a:r>
                      <a:r>
                        <a:rPr lang="en-US" altLang="ko-KR" sz="1200" dirty="0" smtClean="0"/>
                        <a:t>(RAM 15GB),  </a:t>
                      </a:r>
                    </a:p>
                    <a:p>
                      <a:pPr fontAlgn="base">
                        <a:lnSpc>
                          <a:spcPct val="200000"/>
                        </a:lnSpc>
                      </a:pPr>
                      <a:r>
                        <a:rPr lang="en-US" altLang="ko-KR" sz="1200" dirty="0" smtClean="0">
                          <a:latin typeface="Arial"/>
                          <a:cs typeface="Arial"/>
                        </a:rPr>
                        <a:t>• </a:t>
                      </a:r>
                      <a:r>
                        <a:rPr lang="en-US" altLang="ko-KR" sz="1200" dirty="0" smtClean="0"/>
                        <a:t>GPU : NVIDIA Tesla K80(RAM 24GB) 1</a:t>
                      </a:r>
                      <a:r>
                        <a:rPr lang="ko-KR" altLang="en-US" sz="1200" dirty="0" smtClean="0"/>
                        <a:t>개</a:t>
                      </a:r>
                      <a:endParaRPr lang="en-US" altLang="ko-KR" sz="1200" dirty="0" smtClean="0"/>
                    </a:p>
                    <a:p>
                      <a:pPr fontAlgn="base">
                        <a:lnSpc>
                          <a:spcPct val="200000"/>
                        </a:lnSpc>
                      </a:pPr>
                      <a:r>
                        <a:rPr lang="ko-KR" altLang="en-US" sz="1200" dirty="0" smtClean="0">
                          <a:latin typeface="Arial"/>
                          <a:cs typeface="Arial"/>
                        </a:rPr>
                        <a:t>• </a:t>
                      </a:r>
                      <a:r>
                        <a:rPr lang="ko-KR" altLang="en-US" sz="1200" dirty="0" err="1" smtClean="0"/>
                        <a:t>우분투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en-US" altLang="ko-KR" sz="1200" dirty="0" smtClean="0"/>
                        <a:t>16.04(</a:t>
                      </a:r>
                      <a:r>
                        <a:rPr lang="ko-KR" altLang="en-US" sz="1200" dirty="0" err="1" smtClean="0"/>
                        <a:t>리눅스</a:t>
                      </a:r>
                      <a:r>
                        <a:rPr lang="ko-KR" altLang="en-US" sz="1200" dirty="0" smtClean="0"/>
                        <a:t> 환경</a:t>
                      </a:r>
                      <a:r>
                        <a:rPr lang="en-US" altLang="ko-KR" sz="1200" dirty="0" smtClean="0"/>
                        <a:t>)</a:t>
                      </a:r>
                      <a:endParaRPr lang="ko-KR" altLang="en-US" sz="12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323528" y="183763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창업 프로젝트 </a:t>
            </a:r>
            <a:r>
              <a:rPr lang="en-US" altLang="ko-KR" dirty="0"/>
              <a:t>2</a:t>
            </a:r>
            <a:r>
              <a:rPr lang="en-US" altLang="ko-KR" dirty="0" smtClean="0"/>
              <a:t>. CCTV</a:t>
            </a:r>
            <a:r>
              <a:rPr lang="ko-KR" altLang="en-US" dirty="0" smtClean="0"/>
              <a:t>에 사람의 마음을 담는다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29355" y="962578"/>
            <a:ext cx="22699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15. </a:t>
            </a:r>
            <a:r>
              <a:rPr lang="ko-KR" altLang="en-US" sz="1400" dirty="0" smtClean="0"/>
              <a:t>화재 장면 인식하기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1620147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23528" y="159023"/>
            <a:ext cx="5112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창</a:t>
            </a:r>
            <a:r>
              <a:rPr lang="ko-KR" altLang="en-US" dirty="0" smtClean="0"/>
              <a:t>업 프로젝트 </a:t>
            </a:r>
            <a:r>
              <a:rPr lang="en-US" altLang="ko-KR" dirty="0"/>
              <a:t>1</a:t>
            </a:r>
            <a:r>
              <a:rPr lang="en-US" altLang="ko-KR" dirty="0" smtClean="0"/>
              <a:t>. AI</a:t>
            </a:r>
            <a:r>
              <a:rPr lang="ko-KR" altLang="en-US" dirty="0" smtClean="0"/>
              <a:t>를 활용한</a:t>
            </a:r>
            <a:r>
              <a:rPr lang="en-US" altLang="ko-KR" dirty="0" smtClean="0"/>
              <a:t> </a:t>
            </a:r>
            <a:r>
              <a:rPr lang="ko-KR" altLang="en-US" dirty="0" smtClean="0"/>
              <a:t>식물 관리 시스템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092280" y="205189"/>
            <a:ext cx="16370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solidFill>
                  <a:srgbClr val="0070C0"/>
                </a:solidFill>
              </a:rPr>
              <a:t>인공지능과</a:t>
            </a:r>
            <a:r>
              <a:rPr lang="ko-KR" altLang="en-US" sz="1200" b="1" dirty="0">
                <a:solidFill>
                  <a:srgbClr val="0070C0"/>
                </a:solidFill>
              </a:rPr>
              <a:t>의</a:t>
            </a:r>
            <a:r>
              <a:rPr lang="ko-KR" altLang="en-US" sz="1200" b="1" dirty="0" smtClean="0">
                <a:solidFill>
                  <a:srgbClr val="0070C0"/>
                </a:solidFill>
              </a:rPr>
              <a:t>  만남</a:t>
            </a:r>
            <a:endParaRPr lang="ko-KR" altLang="en-US" sz="1200" b="1" dirty="0">
              <a:solidFill>
                <a:srgbClr val="0070C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35182" y="1124744"/>
            <a:ext cx="74168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/>
              <a:t>1. </a:t>
            </a:r>
            <a:r>
              <a:rPr lang="ko-KR" altLang="en-US" sz="1400" dirty="0" smtClean="0"/>
              <a:t>프로젝트 소개</a:t>
            </a:r>
            <a:br>
              <a:rPr lang="ko-KR" altLang="en-US" sz="1400" dirty="0" smtClean="0"/>
            </a:br>
            <a:r>
              <a:rPr lang="ko-KR" altLang="en-US" sz="1400" dirty="0" smtClean="0"/>
              <a:t> </a:t>
            </a:r>
            <a:r>
              <a:rPr lang="en-US" altLang="ko-KR" sz="1200" dirty="0" smtClean="0"/>
              <a:t>- ‘</a:t>
            </a:r>
            <a:r>
              <a:rPr lang="ko-KR" altLang="en-US" sz="1200" dirty="0" smtClean="0"/>
              <a:t>인공지능 스마트 팜</a:t>
            </a:r>
            <a:r>
              <a:rPr lang="en-US" altLang="ko-KR" sz="1200" dirty="0" smtClean="0"/>
              <a:t>’</a:t>
            </a:r>
            <a:r>
              <a:rPr lang="ko-KR" altLang="en-US" sz="1200" dirty="0" smtClean="0"/>
              <a:t>을 통한 </a:t>
            </a:r>
            <a:r>
              <a:rPr lang="en-US" altLang="ko-KR" sz="1200" dirty="0" smtClean="0"/>
              <a:t>‘</a:t>
            </a:r>
            <a:r>
              <a:rPr lang="ko-KR" altLang="en-US" sz="1200" dirty="0" smtClean="0"/>
              <a:t>식물 관리 시스템</a:t>
            </a:r>
            <a:r>
              <a:rPr lang="en-US" altLang="ko-KR" sz="1200" dirty="0" smtClean="0"/>
              <a:t>’</a:t>
            </a:r>
            <a:r>
              <a:rPr lang="ko-KR" altLang="en-US" sz="1200" dirty="0" smtClean="0"/>
              <a:t> 개발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 - </a:t>
            </a:r>
            <a:r>
              <a:rPr lang="ko-KR" altLang="en-US" sz="1200" dirty="0" smtClean="0"/>
              <a:t>적용 </a:t>
            </a:r>
            <a:r>
              <a:rPr lang="en-US" altLang="ko-KR" sz="1200" dirty="0" smtClean="0"/>
              <a:t>: </a:t>
            </a:r>
            <a:r>
              <a:rPr lang="ko-KR" altLang="en-US" sz="1200" dirty="0" smtClean="0"/>
              <a:t>가정용 스마트 텃밭 상자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사무실용 스마트 화분 등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 </a:t>
            </a:r>
            <a:endParaRPr lang="ko-KR" altLang="en-US" sz="1200" dirty="0"/>
          </a:p>
        </p:txBody>
      </p:sp>
      <p:grpSp>
        <p:nvGrpSpPr>
          <p:cNvPr id="6" name="그룹 5"/>
          <p:cNvGrpSpPr/>
          <p:nvPr/>
        </p:nvGrpSpPr>
        <p:grpSpPr>
          <a:xfrm>
            <a:off x="1205945" y="3003048"/>
            <a:ext cx="6768752" cy="1384995"/>
            <a:chOff x="971600" y="4067440"/>
            <a:chExt cx="6768752" cy="1384995"/>
          </a:xfrm>
        </p:grpSpPr>
        <p:sp>
          <p:nvSpPr>
            <p:cNvPr id="16" name="TextBox 15"/>
            <p:cNvSpPr txBox="1"/>
            <p:nvPr/>
          </p:nvSpPr>
          <p:spPr>
            <a:xfrm>
              <a:off x="971600" y="4067440"/>
              <a:ext cx="187220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 smtClean="0">
                  <a:solidFill>
                    <a:schemeClr val="accent6"/>
                  </a:solidFill>
                </a:rPr>
                <a:t>‘1</a:t>
              </a:r>
              <a:r>
                <a:rPr lang="ko-KR" altLang="en-US" sz="1600" b="1" dirty="0" smtClean="0">
                  <a:solidFill>
                    <a:schemeClr val="accent6"/>
                  </a:solidFill>
                </a:rPr>
                <a:t>명</a:t>
              </a:r>
              <a:r>
                <a:rPr lang="en-US" altLang="ko-KR" sz="1600" b="1" dirty="0" smtClean="0">
                  <a:solidFill>
                    <a:schemeClr val="accent6"/>
                  </a:solidFill>
                </a:rPr>
                <a:t>’</a:t>
              </a:r>
              <a:r>
                <a:rPr lang="ko-KR" altLang="en-US" sz="1600" b="1" dirty="0" smtClean="0">
                  <a:solidFill>
                    <a:schemeClr val="accent6"/>
                  </a:solidFill>
                </a:rPr>
                <a:t> 고객의 요구</a:t>
              </a:r>
              <a:endParaRPr lang="ko-KR" altLang="en-US" sz="1600" b="1" dirty="0">
                <a:solidFill>
                  <a:schemeClr val="accent6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635896" y="4067440"/>
              <a:ext cx="4104456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400" b="1" dirty="0" smtClean="0">
                  <a:solidFill>
                    <a:srgbClr val="00B050"/>
                  </a:solidFill>
                </a:rPr>
                <a:t>“</a:t>
              </a:r>
              <a:r>
                <a:rPr lang="ko-KR" altLang="en-US" sz="1400" b="1" dirty="0" smtClean="0">
                  <a:solidFill>
                    <a:srgbClr val="00B050"/>
                  </a:solidFill>
                </a:rPr>
                <a:t>식물을 키우고 있는데</a:t>
              </a:r>
              <a:r>
                <a:rPr lang="en-US" altLang="ko-KR" sz="1400" b="1" dirty="0" smtClean="0">
                  <a:solidFill>
                    <a:srgbClr val="00B050"/>
                  </a:solidFill>
                </a:rPr>
                <a:t>, </a:t>
              </a:r>
              <a:r>
                <a:rPr lang="ko-KR" altLang="en-US" sz="1400" b="1" dirty="0" smtClean="0">
                  <a:solidFill>
                    <a:srgbClr val="00B050"/>
                  </a:solidFill>
                </a:rPr>
                <a:t>바쁘다 보니까 식물들을 </a:t>
              </a:r>
              <a:endParaRPr lang="en-US" altLang="ko-KR" sz="1400" b="1" dirty="0" smtClean="0">
                <a:solidFill>
                  <a:srgbClr val="00B050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400" b="1" dirty="0" smtClean="0">
                  <a:solidFill>
                    <a:srgbClr val="00B050"/>
                  </a:solidFill>
                </a:rPr>
                <a:t>관리하기가 힘들어요</a:t>
              </a:r>
              <a:r>
                <a:rPr lang="en-US" altLang="ko-KR" sz="1400" b="1" dirty="0" smtClean="0">
                  <a:solidFill>
                    <a:srgbClr val="00B050"/>
                  </a:solidFill>
                </a:rPr>
                <a:t>.</a:t>
              </a:r>
            </a:p>
            <a:p>
              <a:pPr>
                <a:lnSpc>
                  <a:spcPct val="150000"/>
                </a:lnSpc>
              </a:pPr>
              <a:endParaRPr lang="en-US" altLang="ko-KR" sz="1400" b="1" dirty="0" smtClean="0">
                <a:solidFill>
                  <a:srgbClr val="00B050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400" b="1" dirty="0" smtClean="0">
                  <a:solidFill>
                    <a:srgbClr val="00B050"/>
                  </a:solidFill>
                </a:rPr>
                <a:t>자동으로 관리해 주는 뭔가를 만들어 주세요</a:t>
              </a:r>
              <a:r>
                <a:rPr lang="en-US" altLang="ko-KR" sz="1400" b="1" dirty="0" smtClean="0">
                  <a:solidFill>
                    <a:srgbClr val="00B050"/>
                  </a:solidFill>
                </a:rPr>
                <a:t>.”</a:t>
              </a:r>
              <a:endParaRPr lang="ko-KR" altLang="en-US" sz="1400" b="1" dirty="0">
                <a:solidFill>
                  <a:srgbClr val="00B050"/>
                </a:solidFill>
              </a:endParaRPr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602952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67544" y="1376035"/>
            <a:ext cx="29523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(3) </a:t>
            </a:r>
            <a:r>
              <a:rPr lang="ko-KR" altLang="en-US" sz="1400" dirty="0" smtClean="0"/>
              <a:t>데이터 준비</a:t>
            </a:r>
            <a:endParaRPr lang="ko-KR" altLang="en-US" sz="1400" dirty="0"/>
          </a:p>
        </p:txBody>
      </p:sp>
      <p:sp>
        <p:nvSpPr>
          <p:cNvPr id="5" name="TextBox 4"/>
          <p:cNvSpPr txBox="1"/>
          <p:nvPr/>
        </p:nvSpPr>
        <p:spPr>
          <a:xfrm>
            <a:off x="683568" y="1767591"/>
            <a:ext cx="6840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en-US" altLang="ko-KR" sz="1200" dirty="0" smtClean="0"/>
              <a:t>① </a:t>
            </a:r>
            <a:r>
              <a:rPr lang="ko-KR" altLang="en-US" sz="1200" dirty="0" err="1" smtClean="0"/>
              <a:t>구글에서</a:t>
            </a:r>
            <a:r>
              <a:rPr lang="ko-KR" altLang="en-US" sz="1200" dirty="0" smtClean="0"/>
              <a:t> </a:t>
            </a:r>
            <a:r>
              <a:rPr lang="en-US" altLang="ko-KR" sz="1200" dirty="0"/>
              <a:t>'fire', 'fire accident', 'forest fire'</a:t>
            </a:r>
            <a:r>
              <a:rPr lang="ko-KR" altLang="en-US" sz="1200" dirty="0"/>
              <a:t>와 같은 </a:t>
            </a:r>
            <a:r>
              <a:rPr lang="ko-KR" altLang="en-US" sz="1200" dirty="0" smtClean="0"/>
              <a:t>키워드로 </a:t>
            </a:r>
            <a:r>
              <a:rPr lang="en-US" altLang="ko-KR" sz="1200" dirty="0"/>
              <a:t>'</a:t>
            </a:r>
            <a:r>
              <a:rPr lang="ko-KR" altLang="en-US" sz="1200" dirty="0"/>
              <a:t>화재 장면</a:t>
            </a:r>
            <a:r>
              <a:rPr lang="en-US" altLang="ko-KR" sz="1200" dirty="0"/>
              <a:t>' </a:t>
            </a:r>
            <a:r>
              <a:rPr lang="ko-KR" altLang="en-US" sz="1200" dirty="0"/>
              <a:t>이미지 </a:t>
            </a:r>
            <a:r>
              <a:rPr lang="en-US" altLang="ko-KR" sz="1200" dirty="0" smtClean="0"/>
              <a:t>300</a:t>
            </a:r>
            <a:r>
              <a:rPr lang="ko-KR" altLang="en-US" sz="1200" dirty="0" smtClean="0"/>
              <a:t>장을 확보</a:t>
            </a:r>
            <a:endParaRPr lang="en-US" altLang="ko-KR" sz="1200" dirty="0" smtClean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2755379"/>
            <a:ext cx="5996108" cy="2592288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23528" y="183763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창업 프로젝트 </a:t>
            </a:r>
            <a:r>
              <a:rPr lang="en-US" altLang="ko-KR" dirty="0"/>
              <a:t>2</a:t>
            </a:r>
            <a:r>
              <a:rPr lang="en-US" altLang="ko-KR" dirty="0" smtClean="0"/>
              <a:t>. CCTV</a:t>
            </a:r>
            <a:r>
              <a:rPr lang="ko-KR" altLang="en-US" dirty="0" smtClean="0"/>
              <a:t>에 사람의 마음을 담는다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29355" y="962578"/>
            <a:ext cx="22699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15. </a:t>
            </a:r>
            <a:r>
              <a:rPr lang="ko-KR" altLang="en-US" sz="1400" dirty="0" smtClean="0"/>
              <a:t>화재 장면 인식하기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7018975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83568" y="1765824"/>
            <a:ext cx="41764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smtClean="0"/>
              <a:t>② </a:t>
            </a:r>
            <a:r>
              <a:rPr lang="ko-KR" altLang="en-US" sz="1200" dirty="0"/>
              <a:t>사용 목적에 맞게 </a:t>
            </a:r>
            <a:r>
              <a:rPr lang="ko-KR" altLang="en-US" sz="1200" dirty="0" smtClean="0"/>
              <a:t>이미지 </a:t>
            </a:r>
            <a:r>
              <a:rPr lang="en-US" altLang="ko-KR" sz="1200" dirty="0" smtClean="0"/>
              <a:t>300</a:t>
            </a:r>
            <a:r>
              <a:rPr lang="ko-KR" altLang="en-US" sz="1200" dirty="0" smtClean="0"/>
              <a:t>장 </a:t>
            </a:r>
            <a:r>
              <a:rPr lang="ko-KR" altLang="en-US" sz="1200" dirty="0"/>
              <a:t>중 </a:t>
            </a:r>
            <a:r>
              <a:rPr lang="en-US" altLang="ko-KR" sz="1200" dirty="0" smtClean="0"/>
              <a:t>240</a:t>
            </a:r>
            <a:r>
              <a:rPr lang="ko-KR" altLang="en-US" sz="1200" dirty="0" smtClean="0"/>
              <a:t>장을 </a:t>
            </a:r>
            <a:r>
              <a:rPr lang="en-US" altLang="ko-KR" sz="1200" dirty="0" err="1" smtClean="0"/>
              <a:t>fire_train</a:t>
            </a:r>
            <a:r>
              <a:rPr lang="en-US" altLang="ko-KR" sz="1200" dirty="0"/>
              <a:t>, 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 60</a:t>
            </a:r>
            <a:r>
              <a:rPr lang="ko-KR" altLang="en-US" sz="1200" dirty="0" smtClean="0"/>
              <a:t>장을 </a:t>
            </a:r>
            <a:r>
              <a:rPr lang="en-US" altLang="ko-KR" sz="1200" dirty="0" err="1"/>
              <a:t>fire_test</a:t>
            </a:r>
            <a:r>
              <a:rPr lang="ko-KR" altLang="en-US" sz="1200" dirty="0"/>
              <a:t>로 </a:t>
            </a:r>
            <a:r>
              <a:rPr lang="ko-KR" altLang="en-US" sz="1200" dirty="0" smtClean="0"/>
              <a:t>분할하여 </a:t>
            </a:r>
            <a:r>
              <a:rPr lang="en-US" altLang="ko-KR" sz="1200" dirty="0" smtClean="0"/>
              <a:t>dataset </a:t>
            </a:r>
            <a:r>
              <a:rPr lang="ko-KR" altLang="en-US" sz="1200" dirty="0" smtClean="0"/>
              <a:t>폴더 준비</a:t>
            </a:r>
            <a:endParaRPr lang="en-US" altLang="ko-KR" sz="12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4528" y="1765824"/>
            <a:ext cx="2462048" cy="92679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83568" y="2875289"/>
            <a:ext cx="6480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smtClean="0"/>
              <a:t>③ </a:t>
            </a:r>
            <a:r>
              <a:rPr lang="ko-KR" altLang="en-US" sz="1200" dirty="0" err="1" smtClean="0"/>
              <a:t>라벨링</a:t>
            </a:r>
            <a:r>
              <a:rPr lang="en-US" altLang="ko-KR" sz="1200" dirty="0" smtClean="0"/>
              <a:t>(Labeling) </a:t>
            </a:r>
            <a:r>
              <a:rPr lang="ko-KR" altLang="en-US" sz="1200" dirty="0" smtClean="0"/>
              <a:t>하기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   - </a:t>
            </a:r>
            <a:r>
              <a:rPr lang="ko-KR" altLang="en-US" sz="1200" dirty="0" smtClean="0"/>
              <a:t>프로그램 </a:t>
            </a:r>
            <a:r>
              <a:rPr lang="en-US" altLang="ko-KR" sz="1200" dirty="0" smtClean="0"/>
              <a:t>: </a:t>
            </a:r>
            <a:r>
              <a:rPr lang="en-US" altLang="ko-KR" sz="1200" dirty="0" err="1" smtClean="0"/>
              <a:t>LabelImage</a:t>
            </a:r>
            <a:r>
              <a:rPr lang="en-US" altLang="ko-KR" sz="1200" dirty="0" smtClean="0"/>
              <a:t>‘ / </a:t>
            </a:r>
            <a:r>
              <a:rPr lang="ko-KR" altLang="en-US" sz="1200" dirty="0" smtClean="0"/>
              <a:t>설치 코드 </a:t>
            </a:r>
            <a:r>
              <a:rPr lang="en-US" altLang="ko-KR" sz="1200" dirty="0" smtClean="0"/>
              <a:t>: python3 install </a:t>
            </a:r>
            <a:r>
              <a:rPr lang="en-US" altLang="ko-KR" sz="1200" dirty="0" err="1" smtClean="0"/>
              <a:t>labelImg</a:t>
            </a:r>
            <a:r>
              <a:rPr lang="en-US" altLang="ko-KR" sz="1200" dirty="0" smtClean="0"/>
              <a:t>  / </a:t>
            </a:r>
            <a:r>
              <a:rPr lang="ko-KR" altLang="en-US" sz="1200" dirty="0" smtClean="0"/>
              <a:t>실행 코드 </a:t>
            </a:r>
            <a:r>
              <a:rPr lang="en-US" altLang="ko-KR" sz="1200" dirty="0" smtClean="0"/>
              <a:t>:  </a:t>
            </a:r>
            <a:r>
              <a:rPr lang="en-US" altLang="ko-KR" sz="1200" dirty="0" err="1" smtClean="0"/>
              <a:t>labelImg</a:t>
            </a:r>
            <a:endParaRPr lang="en-US" altLang="ko-KR" sz="1200" dirty="0"/>
          </a:p>
        </p:txBody>
      </p:sp>
      <p:pic>
        <p:nvPicPr>
          <p:cNvPr id="9" name="라벨링작업_Trim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195734" y="3685511"/>
            <a:ext cx="5062979" cy="2684435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323528" y="183763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창업 프로젝트 </a:t>
            </a:r>
            <a:r>
              <a:rPr lang="en-US" altLang="ko-KR" dirty="0"/>
              <a:t>2</a:t>
            </a:r>
            <a:r>
              <a:rPr lang="en-US" altLang="ko-KR" dirty="0" smtClean="0"/>
              <a:t>. CCTV</a:t>
            </a:r>
            <a:r>
              <a:rPr lang="ko-KR" altLang="en-US" dirty="0" smtClean="0"/>
              <a:t>에 사람의 마음을 담는다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29355" y="962578"/>
            <a:ext cx="22699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15. </a:t>
            </a:r>
            <a:r>
              <a:rPr lang="ko-KR" altLang="en-US" sz="1400" dirty="0" smtClean="0"/>
              <a:t>화재 장면 인식하기</a:t>
            </a:r>
            <a:endParaRPr lang="ko-KR" altLang="en-US" sz="1400" dirty="0"/>
          </a:p>
        </p:txBody>
      </p:sp>
      <p:sp>
        <p:nvSpPr>
          <p:cNvPr id="13" name="TextBox 12"/>
          <p:cNvSpPr txBox="1"/>
          <p:nvPr/>
        </p:nvSpPr>
        <p:spPr>
          <a:xfrm>
            <a:off x="467544" y="1376035"/>
            <a:ext cx="29523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(3) </a:t>
            </a:r>
            <a:r>
              <a:rPr lang="ko-KR" altLang="en-US" sz="1400" dirty="0" smtClean="0"/>
              <a:t>데이터 준비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728269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728" y="2502386"/>
            <a:ext cx="5277856" cy="1426554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6313" y="4153444"/>
            <a:ext cx="2699405" cy="243358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57873" y="1688938"/>
            <a:ext cx="80648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smtClean="0"/>
              <a:t>④ </a:t>
            </a:r>
            <a:r>
              <a:rPr lang="ko-KR" altLang="en-US" sz="1200" dirty="0" err="1" smtClean="0"/>
              <a:t>라벨링</a:t>
            </a:r>
            <a:r>
              <a:rPr lang="en-US" altLang="ko-KR" sz="1200" dirty="0" smtClean="0"/>
              <a:t>(Labeling)</a:t>
            </a:r>
            <a:r>
              <a:rPr lang="ko-KR" altLang="en-US" sz="1200" dirty="0" smtClean="0"/>
              <a:t>의 결과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- </a:t>
            </a:r>
            <a:r>
              <a:rPr lang="ko-KR" altLang="en-US" sz="1200" dirty="0" smtClean="0"/>
              <a:t>데이터로부터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검출하고자 하는 대상의 </a:t>
            </a:r>
            <a:r>
              <a:rPr lang="en-US" altLang="ko-KR" sz="1200" dirty="0" smtClean="0"/>
              <a:t>‘</a:t>
            </a:r>
            <a:r>
              <a:rPr lang="ko-KR" altLang="en-US" sz="1200" dirty="0" smtClean="0"/>
              <a:t>이름</a:t>
            </a:r>
            <a:r>
              <a:rPr lang="en-US" altLang="ko-KR" sz="1200" dirty="0" smtClean="0"/>
              <a:t>(class)’</a:t>
            </a:r>
            <a:r>
              <a:rPr lang="ko-KR" altLang="en-US" sz="1200" dirty="0" smtClean="0"/>
              <a:t>과 </a:t>
            </a:r>
            <a:r>
              <a:rPr lang="en-US" altLang="ko-KR" sz="1200" dirty="0" smtClean="0"/>
              <a:t>‘</a:t>
            </a:r>
            <a:r>
              <a:rPr lang="ko-KR" altLang="en-US" sz="1200" dirty="0" smtClean="0"/>
              <a:t>위치 정보</a:t>
            </a:r>
            <a:r>
              <a:rPr lang="en-US" altLang="ko-KR" sz="1200" dirty="0" smtClean="0"/>
              <a:t>’</a:t>
            </a:r>
            <a:r>
              <a:rPr lang="ko-KR" altLang="en-US" sz="1200" dirty="0" smtClean="0"/>
              <a:t>가 포함되어 </a:t>
            </a:r>
            <a:r>
              <a:rPr lang="ko-KR" altLang="en-US" sz="1200" dirty="0"/>
              <a:t>있는 </a:t>
            </a:r>
            <a:r>
              <a:rPr lang="en-US" altLang="ko-KR" sz="1200" dirty="0" smtClean="0"/>
              <a:t>xml </a:t>
            </a:r>
            <a:r>
              <a:rPr lang="ko-KR" altLang="en-US" sz="1200" dirty="0"/>
              <a:t>형식의 </a:t>
            </a:r>
            <a:r>
              <a:rPr lang="en-US" altLang="ko-KR" sz="1200" dirty="0" smtClean="0"/>
              <a:t>file</a:t>
            </a:r>
            <a:r>
              <a:rPr lang="ko-KR" altLang="en-US" sz="1200" dirty="0" smtClean="0"/>
              <a:t>이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생성된다</a:t>
            </a:r>
            <a:r>
              <a:rPr lang="en-US" altLang="ko-KR" sz="1200" dirty="0" smtClean="0"/>
              <a:t>.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323528" y="183763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창업 프로젝트 </a:t>
            </a:r>
            <a:r>
              <a:rPr lang="en-US" altLang="ko-KR" dirty="0"/>
              <a:t>2</a:t>
            </a:r>
            <a:r>
              <a:rPr lang="en-US" altLang="ko-KR" dirty="0" smtClean="0"/>
              <a:t>. CCTV</a:t>
            </a:r>
            <a:r>
              <a:rPr lang="ko-KR" altLang="en-US" dirty="0" smtClean="0"/>
              <a:t>에 사람의 마음을 담는다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29355" y="962578"/>
            <a:ext cx="22699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15. </a:t>
            </a:r>
            <a:r>
              <a:rPr lang="ko-KR" altLang="en-US" sz="1400" dirty="0" smtClean="0"/>
              <a:t>화재 장면 인식하기</a:t>
            </a:r>
            <a:endParaRPr lang="ko-KR" altLang="en-US" sz="1400" dirty="0"/>
          </a:p>
        </p:txBody>
      </p:sp>
      <p:sp>
        <p:nvSpPr>
          <p:cNvPr id="13" name="TextBox 12"/>
          <p:cNvSpPr txBox="1"/>
          <p:nvPr/>
        </p:nvSpPr>
        <p:spPr>
          <a:xfrm>
            <a:off x="467544" y="1376035"/>
            <a:ext cx="29523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(3) </a:t>
            </a:r>
            <a:r>
              <a:rPr lang="ko-KR" altLang="en-US" sz="1400" dirty="0" smtClean="0"/>
              <a:t>데이터 준비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22052746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557873" y="1749102"/>
            <a:ext cx="806489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/>
              <a:t>⑤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이후의 데이터 처리 과정</a:t>
            </a:r>
            <a:endParaRPr lang="en-US" altLang="ko-KR" sz="1200" dirty="0" smtClean="0"/>
          </a:p>
          <a:p>
            <a:pPr fontAlgn="base"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 - xml </a:t>
            </a:r>
            <a:r>
              <a:rPr lang="en-US" altLang="ko-KR" sz="1200" dirty="0"/>
              <a:t>file</a:t>
            </a:r>
            <a:r>
              <a:rPr lang="ko-KR" altLang="en-US" sz="1200" dirty="0"/>
              <a:t>을 </a:t>
            </a:r>
            <a:r>
              <a:rPr lang="en-US" altLang="ko-KR" sz="1200" dirty="0" smtClean="0"/>
              <a:t>csv </a:t>
            </a:r>
            <a:r>
              <a:rPr lang="en-US" altLang="ko-KR" sz="1200" dirty="0"/>
              <a:t>file</a:t>
            </a:r>
            <a:r>
              <a:rPr lang="ko-KR" altLang="en-US" sz="1200" dirty="0"/>
              <a:t>로 </a:t>
            </a:r>
            <a:r>
              <a:rPr lang="ko-KR" altLang="en-US" sz="1200" dirty="0" smtClean="0"/>
              <a:t>변환 </a:t>
            </a:r>
            <a:r>
              <a:rPr lang="en-US" altLang="ko-KR" sz="1200" dirty="0" smtClean="0"/>
              <a:t>: </a:t>
            </a:r>
            <a:r>
              <a:rPr lang="en-US" altLang="ko-KR" sz="1200" dirty="0" smtClean="0">
                <a:latin typeface="+mn-ea"/>
              </a:rPr>
              <a:t>python3 xml_2_csv.py </a:t>
            </a:r>
            <a:endParaRPr lang="ko-KR" altLang="en-US" sz="1200" dirty="0">
              <a:latin typeface="+mn-ea"/>
            </a:endParaRPr>
          </a:p>
          <a:p>
            <a:pPr fontAlgn="base">
              <a:lnSpc>
                <a:spcPct val="150000"/>
              </a:lnSpc>
            </a:pPr>
            <a:r>
              <a:rPr lang="ko-KR" altLang="en-US" sz="1200" dirty="0" smtClean="0"/>
              <a:t>    </a:t>
            </a:r>
            <a:r>
              <a:rPr lang="en-US" altLang="ko-KR" sz="1200" dirty="0" smtClean="0"/>
              <a:t>- </a:t>
            </a:r>
            <a:r>
              <a:rPr lang="en-US" altLang="ko-KR" sz="1200" dirty="0"/>
              <a:t>csv file</a:t>
            </a:r>
            <a:r>
              <a:rPr lang="ko-KR" altLang="en-US" sz="1200" dirty="0"/>
              <a:t>을 </a:t>
            </a:r>
            <a:r>
              <a:rPr lang="en-US" altLang="ko-KR" sz="1200" dirty="0" err="1" smtClean="0"/>
              <a:t>TFRecord</a:t>
            </a:r>
            <a:r>
              <a:rPr lang="en-US" altLang="ko-KR" sz="1200" dirty="0" smtClean="0"/>
              <a:t>  file</a:t>
            </a:r>
            <a:r>
              <a:rPr lang="ko-KR" altLang="en-US" sz="1200" dirty="0" smtClean="0"/>
              <a:t>로 변환 </a:t>
            </a:r>
            <a:endParaRPr lang="en-US" altLang="ko-KR" sz="1200" dirty="0" smtClean="0"/>
          </a:p>
          <a:p>
            <a:pPr fontAlgn="base"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    </a:t>
            </a:r>
            <a:r>
              <a:rPr lang="en-US" altLang="ko-KR" sz="1200" dirty="0"/>
              <a:t>: python3 generate_TFRecord.py --</a:t>
            </a:r>
            <a:r>
              <a:rPr lang="en-US" altLang="ko-KR" sz="1200" dirty="0" err="1"/>
              <a:t>csv_input</a:t>
            </a:r>
            <a:r>
              <a:rPr lang="en-US" altLang="ko-KR" sz="1200" dirty="0"/>
              <a:t>=data/train_labels.csv --</a:t>
            </a:r>
            <a:r>
              <a:rPr lang="en-US" altLang="ko-KR" sz="1200" dirty="0" err="1"/>
              <a:t>output_path</a:t>
            </a:r>
            <a:r>
              <a:rPr lang="en-US" altLang="ko-KR" sz="1200" dirty="0"/>
              <a:t>=data/</a:t>
            </a:r>
            <a:r>
              <a:rPr lang="en-US" altLang="ko-KR" sz="1200" dirty="0" err="1"/>
              <a:t>train.record</a:t>
            </a:r>
            <a:r>
              <a:rPr lang="en-US" altLang="ko-KR" sz="1200" dirty="0"/>
              <a:t> </a:t>
            </a:r>
            <a:endParaRPr lang="en-US" altLang="ko-KR" sz="1200" dirty="0" smtClean="0"/>
          </a:p>
          <a:p>
            <a:pPr fontAlgn="base"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      python3 </a:t>
            </a:r>
            <a:r>
              <a:rPr lang="en-US" altLang="ko-KR" sz="1200" dirty="0"/>
              <a:t>generate_TFRecord.py --</a:t>
            </a:r>
            <a:r>
              <a:rPr lang="en-US" altLang="ko-KR" sz="1200" dirty="0" err="1"/>
              <a:t>csv_input</a:t>
            </a:r>
            <a:r>
              <a:rPr lang="en-US" altLang="ko-KR" sz="1200" dirty="0"/>
              <a:t>=data/test_labels.csv --</a:t>
            </a:r>
            <a:r>
              <a:rPr lang="en-US" altLang="ko-KR" sz="1200" dirty="0" err="1"/>
              <a:t>output_path</a:t>
            </a:r>
            <a:r>
              <a:rPr lang="en-US" altLang="ko-KR" sz="1200" dirty="0"/>
              <a:t>=data/</a:t>
            </a:r>
            <a:r>
              <a:rPr lang="en-US" altLang="ko-KR" sz="1200" dirty="0" err="1"/>
              <a:t>test.record</a:t>
            </a:r>
            <a:endParaRPr lang="en-US" altLang="ko-KR" sz="1200" dirty="0" smtClean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3429000"/>
            <a:ext cx="5616624" cy="2429431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23528" y="183763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창업 프로젝트 </a:t>
            </a:r>
            <a:r>
              <a:rPr lang="en-US" altLang="ko-KR" dirty="0"/>
              <a:t>2</a:t>
            </a:r>
            <a:r>
              <a:rPr lang="en-US" altLang="ko-KR" dirty="0" smtClean="0"/>
              <a:t>. CCTV</a:t>
            </a:r>
            <a:r>
              <a:rPr lang="ko-KR" altLang="en-US" dirty="0" smtClean="0"/>
              <a:t>에 사람의 마음을 담는다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29355" y="962578"/>
            <a:ext cx="22699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15. </a:t>
            </a:r>
            <a:r>
              <a:rPr lang="ko-KR" altLang="en-US" sz="1400" dirty="0" smtClean="0"/>
              <a:t>화재 장면 인식하기</a:t>
            </a:r>
            <a:endParaRPr lang="ko-KR" altLang="en-US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467544" y="1376035"/>
            <a:ext cx="29523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(3) </a:t>
            </a:r>
            <a:r>
              <a:rPr lang="ko-KR" altLang="en-US" sz="1400" dirty="0" smtClean="0"/>
              <a:t>데이터 준비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70527942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83568" y="1812943"/>
            <a:ext cx="7776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/>
              <a:t>⑥</a:t>
            </a:r>
            <a:r>
              <a:rPr lang="en-US" altLang="ko-KR" sz="1200" dirty="0" smtClean="0"/>
              <a:t> </a:t>
            </a:r>
            <a:r>
              <a:rPr lang="ko-KR" altLang="en-US" sz="1200" dirty="0"/>
              <a:t>인공 </a:t>
            </a:r>
            <a:r>
              <a:rPr lang="ko-KR" altLang="en-US" sz="1200" dirty="0" smtClean="0"/>
              <a:t>지능은 </a:t>
            </a:r>
            <a:r>
              <a:rPr lang="en-US" altLang="ko-KR" sz="1200" dirty="0" err="1"/>
              <a:t>TFRecord</a:t>
            </a:r>
            <a:r>
              <a:rPr lang="en-US" altLang="ko-KR" sz="1200" dirty="0"/>
              <a:t> </a:t>
            </a:r>
            <a:r>
              <a:rPr lang="en-US" altLang="ko-KR" sz="1200" dirty="0" smtClean="0"/>
              <a:t>file </a:t>
            </a:r>
            <a:r>
              <a:rPr lang="ko-KR" altLang="en-US" sz="1200" dirty="0" smtClean="0"/>
              <a:t>형태로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제공되는 학습 </a:t>
            </a:r>
            <a:r>
              <a:rPr lang="ko-KR" altLang="en-US" sz="1200" dirty="0"/>
              <a:t>대상의 </a:t>
            </a:r>
            <a:r>
              <a:rPr lang="en-US" altLang="ko-KR" sz="1200" dirty="0"/>
              <a:t>'</a:t>
            </a:r>
            <a:r>
              <a:rPr lang="ko-KR" altLang="en-US" sz="1200" dirty="0"/>
              <a:t>이름</a:t>
            </a:r>
            <a:r>
              <a:rPr lang="en-US" altLang="ko-KR" sz="1200" dirty="0"/>
              <a:t>'</a:t>
            </a:r>
            <a:r>
              <a:rPr lang="ko-KR" altLang="en-US" sz="1200" dirty="0"/>
              <a:t>과 </a:t>
            </a:r>
            <a:r>
              <a:rPr lang="en-US" altLang="ko-KR" sz="1200" dirty="0"/>
              <a:t>'</a:t>
            </a:r>
            <a:r>
              <a:rPr lang="ko-KR" altLang="en-US" sz="1200" dirty="0"/>
              <a:t>위치 </a:t>
            </a:r>
            <a:r>
              <a:rPr lang="ko-KR" altLang="en-US" sz="1200" dirty="0" smtClean="0"/>
              <a:t>정보</a:t>
            </a:r>
            <a:r>
              <a:rPr lang="en-US" altLang="ko-KR" sz="1200" dirty="0" smtClean="0"/>
              <a:t>’</a:t>
            </a:r>
            <a:r>
              <a:rPr lang="ko-KR" altLang="en-US" sz="1200" dirty="0" smtClean="0"/>
              <a:t>를 기준으로 학습을 </a:t>
            </a:r>
            <a:r>
              <a:rPr lang="ko-KR" altLang="en-US" sz="1200" dirty="0"/>
              <a:t>하게 </a:t>
            </a:r>
            <a:r>
              <a:rPr lang="ko-KR" altLang="en-US" sz="1200" dirty="0" smtClean="0"/>
              <a:t>된다</a:t>
            </a:r>
            <a:r>
              <a:rPr lang="en-US" altLang="ko-KR" sz="1200" dirty="0" smtClean="0"/>
              <a:t>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83568" y="2391830"/>
            <a:ext cx="230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smtClean="0"/>
              <a:t>⑦ </a:t>
            </a:r>
            <a:r>
              <a:rPr lang="ko-KR" altLang="en-US" sz="1200" dirty="0" smtClean="0"/>
              <a:t>데이터 처리 과정 정리</a:t>
            </a:r>
            <a:endParaRPr lang="en-US" altLang="ko-KR" sz="1200" dirty="0" smtClean="0"/>
          </a:p>
        </p:txBody>
      </p:sp>
      <p:sp>
        <p:nvSpPr>
          <p:cNvPr id="12" name="직사각형 11"/>
          <p:cNvSpPr/>
          <p:nvPr/>
        </p:nvSpPr>
        <p:spPr>
          <a:xfrm>
            <a:off x="2286000" y="2874544"/>
            <a:ext cx="4572000" cy="41549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rgbClr val="FF0000"/>
                </a:solidFill>
              </a:rPr>
              <a:t>이미지 획득 → </a:t>
            </a:r>
            <a:r>
              <a:rPr lang="ko-KR" altLang="en-US" sz="1400" dirty="0" err="1">
                <a:solidFill>
                  <a:srgbClr val="FF0000"/>
                </a:solidFill>
              </a:rPr>
              <a:t>라벨링</a:t>
            </a:r>
            <a:r>
              <a:rPr lang="ko-KR" altLang="en-US" sz="1400" dirty="0">
                <a:solidFill>
                  <a:srgbClr val="FF0000"/>
                </a:solidFill>
              </a:rPr>
              <a:t> → </a:t>
            </a:r>
            <a:r>
              <a:rPr lang="en-US" altLang="ko-KR" sz="1400" dirty="0">
                <a:solidFill>
                  <a:srgbClr val="FF0000"/>
                </a:solidFill>
              </a:rPr>
              <a:t>xml → csv → </a:t>
            </a:r>
            <a:r>
              <a:rPr lang="en-US" altLang="ko-KR" sz="1400" dirty="0" err="1">
                <a:solidFill>
                  <a:srgbClr val="FF0000"/>
                </a:solidFill>
              </a:rPr>
              <a:t>TFRecord</a:t>
            </a:r>
            <a:r>
              <a:rPr lang="en-US" altLang="ko-KR" sz="1400" dirty="0">
                <a:solidFill>
                  <a:srgbClr val="FF0000"/>
                </a:solidFill>
              </a:rPr>
              <a:t> file </a:t>
            </a:r>
            <a:endParaRPr lang="en-US" altLang="ko-KR" sz="1400" dirty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2793346"/>
            <a:ext cx="1026368" cy="392313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436" y="3789040"/>
            <a:ext cx="7450980" cy="1732786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969090" y="6093296"/>
            <a:ext cx="54938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인식률과 정확성 </a:t>
            </a:r>
            <a:r>
              <a:rPr lang="en-US" altLang="ko-KR" sz="1400" b="1" dirty="0" smtClean="0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:  </a:t>
            </a:r>
            <a:r>
              <a:rPr lang="ko-KR" altLang="en-US" sz="1400" b="1" dirty="0" smtClean="0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데이터의 </a:t>
            </a:r>
            <a:r>
              <a:rPr lang="en-US" altLang="ko-KR" sz="1400" b="1" dirty="0" smtClean="0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‘</a:t>
            </a:r>
            <a:r>
              <a:rPr lang="ko-KR" altLang="en-US" sz="1400" b="1" dirty="0" smtClean="0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전처리</a:t>
            </a:r>
            <a:r>
              <a:rPr lang="en-US" altLang="ko-KR" sz="1400" b="1" dirty="0" smtClean="0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(preprocessing)’</a:t>
            </a:r>
            <a:r>
              <a:rPr lang="ko-KR" altLang="en-US" sz="1400" b="1" dirty="0" smtClean="0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가 좌우한다</a:t>
            </a:r>
            <a:r>
              <a:rPr lang="en-US" altLang="ko-KR" sz="1400" b="1" dirty="0" smtClean="0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.</a:t>
            </a:r>
            <a:endParaRPr lang="ko-KR" altLang="en-US" sz="14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323528" y="183763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창업 프로젝트 </a:t>
            </a:r>
            <a:r>
              <a:rPr lang="en-US" altLang="ko-KR" dirty="0"/>
              <a:t>2</a:t>
            </a:r>
            <a:r>
              <a:rPr lang="en-US" altLang="ko-KR" dirty="0" smtClean="0"/>
              <a:t>. CCTV</a:t>
            </a:r>
            <a:r>
              <a:rPr lang="ko-KR" altLang="en-US" dirty="0" smtClean="0"/>
              <a:t>에 사람의 마음을 담는다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29355" y="962578"/>
            <a:ext cx="22699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15. </a:t>
            </a:r>
            <a:r>
              <a:rPr lang="ko-KR" altLang="en-US" sz="1400" dirty="0" smtClean="0"/>
              <a:t>화재 장면 인식하기</a:t>
            </a:r>
            <a:endParaRPr lang="ko-KR" altLang="en-US" sz="1400" dirty="0"/>
          </a:p>
        </p:txBody>
      </p:sp>
      <p:sp>
        <p:nvSpPr>
          <p:cNvPr id="17" name="TextBox 16"/>
          <p:cNvSpPr txBox="1"/>
          <p:nvPr/>
        </p:nvSpPr>
        <p:spPr>
          <a:xfrm>
            <a:off x="467544" y="1376035"/>
            <a:ext cx="29523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(3) </a:t>
            </a:r>
            <a:r>
              <a:rPr lang="ko-KR" altLang="en-US" sz="1400" dirty="0" smtClean="0"/>
              <a:t>데이터 준비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08345475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44005" y="1733611"/>
            <a:ext cx="76004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/>
              <a:t>①</a:t>
            </a:r>
            <a:r>
              <a:rPr lang="en-US" altLang="ko-KR" sz="1200" dirty="0" smtClean="0"/>
              <a:t> SSD</a:t>
            </a:r>
            <a:r>
              <a:rPr lang="ko-KR" altLang="en-US" sz="1200" dirty="0" smtClean="0"/>
              <a:t>의 경우 </a:t>
            </a:r>
            <a:r>
              <a:rPr lang="en-US" altLang="ko-KR" sz="1200" dirty="0" err="1"/>
              <a:t>TFRecord</a:t>
            </a:r>
            <a:r>
              <a:rPr lang="en-US" altLang="ko-KR" sz="1200" dirty="0"/>
              <a:t> </a:t>
            </a:r>
            <a:r>
              <a:rPr lang="en-US" altLang="ko-KR" sz="1200" dirty="0" smtClean="0"/>
              <a:t>file </a:t>
            </a:r>
            <a:r>
              <a:rPr lang="ko-KR" altLang="en-US" sz="1200" dirty="0" smtClean="0"/>
              <a:t>형태로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제공되는 학습 </a:t>
            </a:r>
            <a:r>
              <a:rPr lang="ko-KR" altLang="en-US" sz="1200" dirty="0"/>
              <a:t>대상의 </a:t>
            </a:r>
            <a:r>
              <a:rPr lang="en-US" altLang="ko-KR" sz="1200" dirty="0"/>
              <a:t>'</a:t>
            </a:r>
            <a:r>
              <a:rPr lang="ko-KR" altLang="en-US" sz="1200" dirty="0"/>
              <a:t>이름</a:t>
            </a:r>
            <a:r>
              <a:rPr lang="en-US" altLang="ko-KR" sz="1200" dirty="0"/>
              <a:t>'</a:t>
            </a:r>
            <a:r>
              <a:rPr lang="ko-KR" altLang="en-US" sz="1200" dirty="0"/>
              <a:t>과 </a:t>
            </a:r>
            <a:r>
              <a:rPr lang="en-US" altLang="ko-KR" sz="1200" dirty="0"/>
              <a:t>'</a:t>
            </a:r>
            <a:r>
              <a:rPr lang="ko-KR" altLang="en-US" sz="1200" dirty="0"/>
              <a:t>위치 </a:t>
            </a:r>
            <a:r>
              <a:rPr lang="ko-KR" altLang="en-US" sz="1200" dirty="0" smtClean="0"/>
              <a:t>정보</a:t>
            </a:r>
            <a:r>
              <a:rPr lang="en-US" altLang="ko-KR" sz="1200" dirty="0" smtClean="0"/>
              <a:t>’</a:t>
            </a:r>
            <a:r>
              <a:rPr lang="ko-KR" altLang="en-US" sz="1200" dirty="0" smtClean="0"/>
              <a:t>를 기준으로 학습을 </a:t>
            </a:r>
            <a:r>
              <a:rPr lang="ko-KR" altLang="en-US" sz="1200" dirty="0"/>
              <a:t>하게 </a:t>
            </a:r>
            <a:r>
              <a:rPr lang="ko-KR" altLang="en-US" sz="1200" dirty="0" smtClean="0"/>
              <a:t>된다</a:t>
            </a:r>
            <a:r>
              <a:rPr lang="en-US" altLang="ko-KR" sz="1200" dirty="0" smtClean="0"/>
              <a:t>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83568" y="2276872"/>
            <a:ext cx="230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/>
              <a:t>②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데이터 처리 과정 정리</a:t>
            </a:r>
            <a:endParaRPr lang="en-US" altLang="ko-KR" sz="1200" dirty="0" smtClean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8008" y="3645024"/>
            <a:ext cx="4767984" cy="2709584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2286000" y="2759586"/>
            <a:ext cx="4572000" cy="41549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rgbClr val="FF0000"/>
                </a:solidFill>
              </a:rPr>
              <a:t>이미지 획득 → </a:t>
            </a:r>
            <a:r>
              <a:rPr lang="ko-KR" altLang="en-US" sz="1400" dirty="0" err="1">
                <a:solidFill>
                  <a:srgbClr val="FF0000"/>
                </a:solidFill>
              </a:rPr>
              <a:t>라벨링</a:t>
            </a:r>
            <a:r>
              <a:rPr lang="ko-KR" altLang="en-US" sz="1400" dirty="0">
                <a:solidFill>
                  <a:srgbClr val="FF0000"/>
                </a:solidFill>
              </a:rPr>
              <a:t> → </a:t>
            </a:r>
            <a:r>
              <a:rPr lang="en-US" altLang="ko-KR" sz="1400" dirty="0">
                <a:solidFill>
                  <a:srgbClr val="FF0000"/>
                </a:solidFill>
              </a:rPr>
              <a:t>xml → csv → </a:t>
            </a:r>
            <a:r>
              <a:rPr lang="en-US" altLang="ko-KR" sz="1400" dirty="0" err="1">
                <a:solidFill>
                  <a:srgbClr val="FF0000"/>
                </a:solidFill>
              </a:rPr>
              <a:t>TFRecord</a:t>
            </a:r>
            <a:r>
              <a:rPr lang="en-US" altLang="ko-KR" sz="1400" dirty="0">
                <a:solidFill>
                  <a:srgbClr val="FF0000"/>
                </a:solidFill>
              </a:rPr>
              <a:t> file </a:t>
            </a:r>
            <a:endParaRPr lang="en-US" altLang="ko-KR" sz="1400" dirty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2678388"/>
            <a:ext cx="1026368" cy="392313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23528" y="183763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창업 프로젝트 </a:t>
            </a:r>
            <a:r>
              <a:rPr lang="en-US" altLang="ko-KR" dirty="0"/>
              <a:t>2</a:t>
            </a:r>
            <a:r>
              <a:rPr lang="en-US" altLang="ko-KR" dirty="0" smtClean="0"/>
              <a:t>. CCTV</a:t>
            </a:r>
            <a:r>
              <a:rPr lang="ko-KR" altLang="en-US" dirty="0" smtClean="0"/>
              <a:t>에 사람의 마음을 담는다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29355" y="962578"/>
            <a:ext cx="22699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15. </a:t>
            </a:r>
            <a:r>
              <a:rPr lang="ko-KR" altLang="en-US" sz="1400" dirty="0" smtClean="0"/>
              <a:t>화재 장면 인식하기</a:t>
            </a:r>
            <a:endParaRPr lang="ko-KR" altLang="en-US" sz="1400" dirty="0"/>
          </a:p>
        </p:txBody>
      </p:sp>
      <p:sp>
        <p:nvSpPr>
          <p:cNvPr id="15" name="TextBox 14"/>
          <p:cNvSpPr txBox="1"/>
          <p:nvPr/>
        </p:nvSpPr>
        <p:spPr>
          <a:xfrm>
            <a:off x="467544" y="1376035"/>
            <a:ext cx="29523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(4) </a:t>
            </a:r>
            <a:r>
              <a:rPr lang="ko-KR" altLang="en-US" sz="1400" dirty="0" smtClean="0"/>
              <a:t>전처리 과정 정리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50329256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83568" y="1675268"/>
            <a:ext cx="8064896" cy="1523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 smtClean="0"/>
              <a:t>③ ‘</a:t>
            </a:r>
            <a:r>
              <a:rPr lang="ko-KR" altLang="en-US" sz="1400" b="1" dirty="0" smtClean="0"/>
              <a:t>전처리</a:t>
            </a:r>
            <a:r>
              <a:rPr lang="en-US" altLang="ko-KR" sz="1400" b="1" dirty="0" smtClean="0"/>
              <a:t>’</a:t>
            </a:r>
            <a:r>
              <a:rPr lang="ko-KR" altLang="en-US" sz="1400" b="1" dirty="0" smtClean="0"/>
              <a:t>와 </a:t>
            </a:r>
            <a:r>
              <a:rPr lang="en-US" altLang="ko-KR" sz="1400" b="1" dirty="0" smtClean="0"/>
              <a:t>‘</a:t>
            </a:r>
            <a:r>
              <a:rPr lang="ko-KR" altLang="en-US" sz="1400" b="1" dirty="0" smtClean="0"/>
              <a:t>학습의 양</a:t>
            </a:r>
            <a:r>
              <a:rPr lang="en-US" altLang="ko-KR" sz="1400" b="1" dirty="0" smtClean="0"/>
              <a:t>’</a:t>
            </a:r>
            <a:r>
              <a:rPr lang="ko-KR" altLang="en-US" sz="1400" b="1" dirty="0" smtClean="0"/>
              <a:t>의 중요성 </a:t>
            </a:r>
            <a:r>
              <a:rPr lang="en-US" altLang="ko-KR" sz="1400" b="1" dirty="0" smtClean="0"/>
              <a:t> </a:t>
            </a:r>
          </a:p>
          <a:p>
            <a:pPr>
              <a:lnSpc>
                <a:spcPct val="150000"/>
              </a:lnSpc>
            </a:pPr>
            <a:r>
              <a:rPr lang="ko-KR" altLang="en-US" sz="1200" dirty="0" smtClean="0"/>
              <a:t>정확하게 </a:t>
            </a:r>
            <a:r>
              <a:rPr lang="en-US" altLang="ko-KR" sz="1200" dirty="0" smtClean="0"/>
              <a:t>‘</a:t>
            </a:r>
            <a:r>
              <a:rPr lang="ko-KR" altLang="en-US" sz="1200" dirty="0" smtClean="0"/>
              <a:t>전처리</a:t>
            </a:r>
            <a:r>
              <a:rPr lang="en-US" altLang="ko-KR" sz="1200" dirty="0" smtClean="0"/>
              <a:t>(preprocessing)’</a:t>
            </a:r>
            <a:r>
              <a:rPr lang="ko-KR" altLang="en-US" sz="1200" dirty="0" smtClean="0"/>
              <a:t>를 하고</a:t>
            </a:r>
            <a:r>
              <a:rPr lang="en-US" altLang="ko-KR" sz="1200" dirty="0" smtClean="0"/>
              <a:t>,</a:t>
            </a:r>
            <a:r>
              <a:rPr lang="ko-KR" altLang="en-US" sz="1200" dirty="0" smtClean="0"/>
              <a:t> 학습을 많이 하면 </a:t>
            </a:r>
            <a:r>
              <a:rPr lang="ko-KR" altLang="en-US" sz="1200" dirty="0"/>
              <a:t>할 수록 인공 지능은 보다 정확하게 </a:t>
            </a:r>
            <a:r>
              <a:rPr lang="en-US" altLang="ko-KR" sz="1200" dirty="0"/>
              <a:t>'Fire"</a:t>
            </a:r>
            <a:r>
              <a:rPr lang="ko-KR" altLang="en-US" sz="1200" dirty="0"/>
              <a:t>라고 판단되는 부분을 </a:t>
            </a:r>
            <a:r>
              <a:rPr lang="ko-KR" altLang="en-US" sz="1200" dirty="0" smtClean="0"/>
              <a:t>이름 </a:t>
            </a:r>
            <a:r>
              <a:rPr lang="en-US" altLang="ko-KR" sz="1200" dirty="0"/>
              <a:t>'Fire'</a:t>
            </a:r>
            <a:r>
              <a:rPr lang="ko-KR" altLang="en-US" sz="1200" dirty="0"/>
              <a:t>와 함께 네모 박스</a:t>
            </a:r>
            <a:r>
              <a:rPr lang="en-US" altLang="ko-KR" sz="1200" dirty="0"/>
              <a:t>(Bounding Box</a:t>
            </a:r>
            <a:r>
              <a:rPr lang="en-US" altLang="ko-KR" sz="1200" dirty="0" smtClean="0"/>
              <a:t>)</a:t>
            </a:r>
            <a:r>
              <a:rPr lang="ko-KR" altLang="en-US" sz="1200" dirty="0" smtClean="0"/>
              <a:t>의 형태로 </a:t>
            </a:r>
            <a:r>
              <a:rPr lang="ko-KR" altLang="en-US" sz="1200" dirty="0"/>
              <a:t>표시해 주게 된다</a:t>
            </a:r>
            <a:r>
              <a:rPr lang="en-US" altLang="ko-KR" sz="1200" dirty="0"/>
              <a:t>. 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endParaRPr lang="en-US" altLang="ko-KR" sz="1200" dirty="0" smtClean="0">
              <a:latin typeface="Arial"/>
              <a:cs typeface="Arial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rgbClr val="FF0000"/>
                </a:solidFill>
                <a:latin typeface="Arial"/>
                <a:cs typeface="Arial"/>
              </a:rPr>
              <a:t>►► </a:t>
            </a:r>
            <a:r>
              <a:rPr lang="ko-KR" altLang="en-US" sz="1200" dirty="0" smtClean="0">
                <a:solidFill>
                  <a:srgbClr val="FF0000"/>
                </a:solidFill>
                <a:latin typeface="Arial"/>
                <a:cs typeface="Arial"/>
              </a:rPr>
              <a:t>인식률과 정확성이 높아지게 된다</a:t>
            </a:r>
            <a:r>
              <a:rPr lang="en-US" altLang="ko-KR" sz="1200" dirty="0" smtClean="0">
                <a:solidFill>
                  <a:srgbClr val="FF0000"/>
                </a:solidFill>
                <a:latin typeface="Arial"/>
                <a:cs typeface="Arial"/>
              </a:rPr>
              <a:t>.</a:t>
            </a:r>
            <a:endParaRPr lang="en-US" altLang="ko-KR" sz="1200" dirty="0" smtClean="0">
              <a:solidFill>
                <a:srgbClr val="FF0000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436" y="3717032"/>
            <a:ext cx="7450980" cy="1732786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323528" y="183763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창업 프로젝트 </a:t>
            </a:r>
            <a:r>
              <a:rPr lang="en-US" altLang="ko-KR" dirty="0"/>
              <a:t>2</a:t>
            </a:r>
            <a:r>
              <a:rPr lang="en-US" altLang="ko-KR" dirty="0" smtClean="0"/>
              <a:t>. CCTV</a:t>
            </a:r>
            <a:r>
              <a:rPr lang="ko-KR" altLang="en-US" dirty="0" smtClean="0"/>
              <a:t>에 사람의 마음을 담는다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29355" y="962578"/>
            <a:ext cx="22699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15. </a:t>
            </a:r>
            <a:r>
              <a:rPr lang="ko-KR" altLang="en-US" sz="1400" dirty="0" smtClean="0"/>
              <a:t>화재 장면 인식하기</a:t>
            </a:r>
            <a:endParaRPr lang="ko-KR" altLang="en-US" sz="1400" dirty="0"/>
          </a:p>
        </p:txBody>
      </p:sp>
      <p:sp>
        <p:nvSpPr>
          <p:cNvPr id="12" name="TextBox 11"/>
          <p:cNvSpPr txBox="1"/>
          <p:nvPr/>
        </p:nvSpPr>
        <p:spPr>
          <a:xfrm>
            <a:off x="467544" y="1376035"/>
            <a:ext cx="29523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(4) </a:t>
            </a:r>
            <a:r>
              <a:rPr lang="ko-KR" altLang="en-US" sz="1400" dirty="0" smtClean="0"/>
              <a:t>전처리 과정 정리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25193062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11560" y="1725376"/>
            <a:ext cx="813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smtClean="0"/>
              <a:t>① </a:t>
            </a:r>
            <a:r>
              <a:rPr lang="ko-KR" altLang="en-US" sz="1200" dirty="0"/>
              <a:t>인공지능 모델을 활용하여 학습을 시키는 과정은 </a:t>
            </a:r>
            <a:r>
              <a:rPr lang="ko-KR" altLang="en-US" sz="1200" dirty="0" smtClean="0"/>
              <a:t>처리할 </a:t>
            </a:r>
            <a:r>
              <a:rPr lang="ko-KR" altLang="en-US" sz="1200" dirty="0"/>
              <a:t>작업량이 상당히 많기 </a:t>
            </a:r>
            <a:r>
              <a:rPr lang="ko-KR" altLang="en-US" sz="1200" dirty="0" smtClean="0"/>
              <a:t>때문에</a:t>
            </a:r>
            <a:r>
              <a:rPr lang="en-US" altLang="ko-KR" sz="1200" dirty="0"/>
              <a:t> </a:t>
            </a:r>
            <a:r>
              <a:rPr lang="ko-KR" altLang="en-US" sz="1200" dirty="0"/>
              <a:t>성능 좋은 </a:t>
            </a:r>
            <a:r>
              <a:rPr lang="en-US" altLang="ko-KR" sz="1200" dirty="0" err="1"/>
              <a:t>gpu</a:t>
            </a:r>
            <a:r>
              <a:rPr lang="ko-KR" altLang="en-US" sz="1200" dirty="0"/>
              <a:t>가 </a:t>
            </a:r>
            <a:r>
              <a:rPr lang="ko-KR" altLang="en-US" sz="1200" dirty="0" smtClean="0"/>
              <a:t>필수다</a:t>
            </a:r>
            <a:r>
              <a:rPr lang="en-US" altLang="ko-KR" sz="1200" dirty="0" smtClean="0"/>
              <a:t>.</a:t>
            </a:r>
            <a:r>
              <a:rPr lang="ko-KR" altLang="en-US" sz="1200" dirty="0" smtClean="0"/>
              <a:t> </a:t>
            </a:r>
            <a:endParaRPr lang="ko-KR" altLang="en-US" sz="12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5183" y="2289428"/>
            <a:ext cx="4770276" cy="203506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11560" y="4993521"/>
            <a:ext cx="81369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smtClean="0"/>
              <a:t>② 대안 마련 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 - </a:t>
            </a:r>
            <a:r>
              <a:rPr lang="ko-KR" altLang="en-US" sz="1200" dirty="0" err="1" smtClean="0"/>
              <a:t>구글</a:t>
            </a:r>
            <a:r>
              <a:rPr lang="ko-KR" altLang="en-US" sz="1200" dirty="0" smtClean="0"/>
              <a:t> </a:t>
            </a:r>
            <a:r>
              <a:rPr lang="ko-KR" altLang="en-US" sz="1200" dirty="0" err="1" smtClean="0"/>
              <a:t>클라우드</a:t>
            </a:r>
            <a:r>
              <a:rPr lang="ko-KR" altLang="en-US" sz="1200" dirty="0" smtClean="0"/>
              <a:t> 플랫폼</a:t>
            </a:r>
            <a:r>
              <a:rPr lang="en-US" altLang="ko-KR" sz="1200" dirty="0" smtClean="0"/>
              <a:t>(GCP) (</a:t>
            </a:r>
            <a:r>
              <a:rPr lang="ko-KR" altLang="en-US" sz="1200" dirty="0" smtClean="0"/>
              <a:t>무료 </a:t>
            </a:r>
            <a:r>
              <a:rPr lang="ko-KR" altLang="en-US" sz="1200" dirty="0" err="1" smtClean="0"/>
              <a:t>크래딧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300</a:t>
            </a:r>
            <a:r>
              <a:rPr lang="ko-KR" altLang="en-US" sz="1200" dirty="0" smtClean="0"/>
              <a:t>달러 제공</a:t>
            </a:r>
            <a:r>
              <a:rPr lang="en-US" altLang="ko-KR" sz="1200" dirty="0" smtClean="0"/>
              <a:t>)  </a:t>
            </a:r>
            <a:r>
              <a:rPr lang="ko-KR" altLang="en-US" sz="1200" dirty="0" smtClean="0"/>
              <a:t> 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    </a:t>
            </a:r>
            <a:r>
              <a:rPr lang="en-US" altLang="ko-KR" sz="1200" dirty="0"/>
              <a:t>- </a:t>
            </a:r>
            <a:r>
              <a:rPr lang="en-US" altLang="ko-KR" sz="1200" dirty="0" smtClean="0"/>
              <a:t>CPU</a:t>
            </a:r>
            <a:r>
              <a:rPr lang="ko-KR" altLang="en-US" sz="1200" dirty="0" smtClean="0"/>
              <a:t>와 </a:t>
            </a:r>
            <a:r>
              <a:rPr lang="en-US" altLang="ko-KR" sz="1200" dirty="0" smtClean="0"/>
              <a:t>GPU</a:t>
            </a:r>
            <a:r>
              <a:rPr lang="ko-KR" altLang="en-US" sz="1200" dirty="0" smtClean="0"/>
              <a:t>를 구매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    - CPU </a:t>
            </a:r>
            <a:r>
              <a:rPr lang="en-US" altLang="ko-KR" sz="1200" dirty="0"/>
              <a:t>: </a:t>
            </a:r>
            <a:r>
              <a:rPr lang="en-US" altLang="ko-KR" sz="1200" dirty="0" smtClean="0"/>
              <a:t>4</a:t>
            </a:r>
            <a:r>
              <a:rPr lang="ko-KR" altLang="en-US" sz="1200" dirty="0" smtClean="0"/>
              <a:t>코어</a:t>
            </a:r>
            <a:r>
              <a:rPr lang="en-US" altLang="ko-KR" sz="1200" dirty="0" smtClean="0"/>
              <a:t>(RAM 15GB)  / </a:t>
            </a:r>
            <a:r>
              <a:rPr lang="en-US" altLang="ko-KR" sz="1200" dirty="0"/>
              <a:t>GPU : NVIDIA Tesla K80NVIDIA Tesla K80(RAM 24GB) 1</a:t>
            </a:r>
            <a:r>
              <a:rPr lang="ko-KR" altLang="en-US" sz="1200" dirty="0" smtClean="0"/>
              <a:t>개</a:t>
            </a:r>
            <a:endParaRPr lang="ko-KR" altLang="en-US" sz="1200" dirty="0"/>
          </a:p>
        </p:txBody>
      </p:sp>
      <p:sp>
        <p:nvSpPr>
          <p:cNvPr id="9" name="직사각형 8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323528" y="183763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창업 프로젝트 </a:t>
            </a:r>
            <a:r>
              <a:rPr lang="en-US" altLang="ko-KR" dirty="0"/>
              <a:t>2</a:t>
            </a:r>
            <a:r>
              <a:rPr lang="en-US" altLang="ko-KR" dirty="0" smtClean="0"/>
              <a:t>. CCTV</a:t>
            </a:r>
            <a:r>
              <a:rPr lang="ko-KR" altLang="en-US" dirty="0" smtClean="0"/>
              <a:t>에 사람의 마음을 담는다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29355" y="962578"/>
            <a:ext cx="22699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15. </a:t>
            </a:r>
            <a:r>
              <a:rPr lang="ko-KR" altLang="en-US" sz="1400" dirty="0" smtClean="0"/>
              <a:t>화재 장면 인식하기</a:t>
            </a:r>
            <a:endParaRPr lang="ko-KR" altLang="en-US" sz="1400" dirty="0"/>
          </a:p>
        </p:txBody>
      </p:sp>
      <p:sp>
        <p:nvSpPr>
          <p:cNvPr id="13" name="TextBox 12"/>
          <p:cNvSpPr txBox="1"/>
          <p:nvPr/>
        </p:nvSpPr>
        <p:spPr>
          <a:xfrm>
            <a:off x="467544" y="1376035"/>
            <a:ext cx="29523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(5) </a:t>
            </a:r>
            <a:r>
              <a:rPr lang="ko-KR" altLang="en-US" sz="1400" dirty="0" smtClean="0"/>
              <a:t>학습시키기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11016582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11560" y="1709697"/>
            <a:ext cx="8424936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smtClean="0"/>
              <a:t>③ </a:t>
            </a:r>
            <a:r>
              <a:rPr lang="ko-KR" altLang="en-US" sz="1200" dirty="0" err="1" smtClean="0"/>
              <a:t>구글</a:t>
            </a:r>
            <a:r>
              <a:rPr lang="ko-KR" altLang="en-US" sz="1200" dirty="0" smtClean="0"/>
              <a:t> </a:t>
            </a:r>
            <a:r>
              <a:rPr lang="ko-KR" altLang="en-US" sz="1200" dirty="0" err="1" smtClean="0"/>
              <a:t>클라우드</a:t>
            </a:r>
            <a:r>
              <a:rPr lang="ko-KR" altLang="en-US" sz="1200" dirty="0" smtClean="0"/>
              <a:t> 플랫폼에 접속</a:t>
            </a:r>
            <a:r>
              <a:rPr lang="en-US" altLang="ko-KR" sz="1200" dirty="0" smtClean="0"/>
              <a:t>, VM </a:t>
            </a:r>
            <a:r>
              <a:rPr lang="ko-KR" altLang="en-US" sz="1200" dirty="0" err="1" smtClean="0"/>
              <a:t>인스턴스</a:t>
            </a:r>
            <a:r>
              <a:rPr lang="en-US" altLang="ko-KR" sz="1200" dirty="0" smtClean="0"/>
              <a:t>(</a:t>
            </a:r>
            <a:r>
              <a:rPr lang="ko-KR" altLang="en-US" sz="1200" dirty="0" smtClean="0"/>
              <a:t>본인의 계정</a:t>
            </a:r>
            <a:r>
              <a:rPr lang="en-US" altLang="ko-KR" sz="1200" dirty="0" smtClean="0"/>
              <a:t>)</a:t>
            </a:r>
            <a:r>
              <a:rPr lang="ko-KR" altLang="en-US" sz="1200" dirty="0" smtClean="0"/>
              <a:t>를 실행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학습에 필요한 자료들 업로드</a:t>
            </a:r>
            <a:endParaRPr lang="en-US" altLang="ko-KR" sz="1200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1513" y="2213753"/>
            <a:ext cx="3942518" cy="250817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49" y="2213753"/>
            <a:ext cx="3942518" cy="1960081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28010" y="5076395"/>
            <a:ext cx="8424936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smtClean="0"/>
              <a:t>④ 학습 진행 </a:t>
            </a:r>
            <a:r>
              <a:rPr lang="en-US" altLang="ko-KR" sz="1200" dirty="0" smtClean="0"/>
              <a:t>: batch = 24, epoch = 10,000</a:t>
            </a:r>
            <a:endParaRPr lang="en-US" altLang="ko-KR" sz="1200" dirty="0"/>
          </a:p>
        </p:txBody>
      </p:sp>
      <p:sp>
        <p:nvSpPr>
          <p:cNvPr id="7" name="직사각형 6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323528" y="183763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창업 프로젝트 </a:t>
            </a:r>
            <a:r>
              <a:rPr lang="en-US" altLang="ko-KR" dirty="0"/>
              <a:t>2</a:t>
            </a:r>
            <a:r>
              <a:rPr lang="en-US" altLang="ko-KR" dirty="0" smtClean="0"/>
              <a:t>. CCTV</a:t>
            </a:r>
            <a:r>
              <a:rPr lang="ko-KR" altLang="en-US" dirty="0" smtClean="0"/>
              <a:t>에 사람의 마음을 담는다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29355" y="962578"/>
            <a:ext cx="22699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15. </a:t>
            </a:r>
            <a:r>
              <a:rPr lang="ko-KR" altLang="en-US" sz="1400" dirty="0" smtClean="0"/>
              <a:t>화재 장면 인식하기</a:t>
            </a:r>
            <a:endParaRPr lang="ko-KR" altLang="en-US" sz="1400" dirty="0"/>
          </a:p>
        </p:txBody>
      </p:sp>
      <p:sp>
        <p:nvSpPr>
          <p:cNvPr id="14" name="TextBox 13"/>
          <p:cNvSpPr txBox="1"/>
          <p:nvPr/>
        </p:nvSpPr>
        <p:spPr>
          <a:xfrm>
            <a:off x="467544" y="1376035"/>
            <a:ext cx="29523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(5) </a:t>
            </a:r>
            <a:r>
              <a:rPr lang="ko-KR" altLang="en-US" sz="1400" dirty="0" smtClean="0"/>
              <a:t>학습시키기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23240805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611560" y="1779635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④</a:t>
            </a:r>
            <a:r>
              <a:rPr lang="ko-KR" altLang="en-US" sz="1200" dirty="0" smtClean="0"/>
              <a:t> 학습 동영상</a:t>
            </a:r>
            <a:endParaRPr lang="en-US" altLang="ko-KR" sz="1200" dirty="0"/>
          </a:p>
        </p:txBody>
      </p:sp>
      <p:pic>
        <p:nvPicPr>
          <p:cNvPr id="7" name="학습과정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21821" y="2362211"/>
            <a:ext cx="6443234" cy="3384376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23528" y="183763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창업 프로젝트 </a:t>
            </a:r>
            <a:r>
              <a:rPr lang="en-US" altLang="ko-KR" dirty="0"/>
              <a:t>2</a:t>
            </a:r>
            <a:r>
              <a:rPr lang="en-US" altLang="ko-KR" dirty="0" smtClean="0"/>
              <a:t>. CCTV</a:t>
            </a:r>
            <a:r>
              <a:rPr lang="ko-KR" altLang="en-US" dirty="0" smtClean="0"/>
              <a:t>에 사람의 마음을 담는다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29355" y="962578"/>
            <a:ext cx="22699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15. </a:t>
            </a:r>
            <a:r>
              <a:rPr lang="ko-KR" altLang="en-US" sz="1400" dirty="0" smtClean="0"/>
              <a:t>화재 장면 인식하기</a:t>
            </a:r>
            <a:endParaRPr lang="ko-KR" altLang="en-US" sz="1400" dirty="0"/>
          </a:p>
        </p:txBody>
      </p:sp>
      <p:sp>
        <p:nvSpPr>
          <p:cNvPr id="12" name="TextBox 11"/>
          <p:cNvSpPr txBox="1"/>
          <p:nvPr/>
        </p:nvSpPr>
        <p:spPr>
          <a:xfrm>
            <a:off x="467544" y="1376035"/>
            <a:ext cx="29523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(5) </a:t>
            </a:r>
            <a:r>
              <a:rPr lang="ko-KR" altLang="en-US" sz="1400" dirty="0" smtClean="0"/>
              <a:t>학습시키기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764679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3528" y="1628800"/>
            <a:ext cx="17281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atin typeface="맑은 고딕"/>
                <a:ea typeface="맑은 고딕"/>
              </a:rPr>
              <a:t>▶ </a:t>
            </a:r>
            <a:r>
              <a:rPr lang="ko-KR" altLang="en-US" sz="1400" dirty="0" smtClean="0"/>
              <a:t>하드웨어 구성  </a:t>
            </a:r>
            <a:endParaRPr lang="ko-KR" altLang="en-US" sz="1400" dirty="0"/>
          </a:p>
        </p:txBody>
      </p:sp>
      <p:sp>
        <p:nvSpPr>
          <p:cNvPr id="3" name="TextBox 2"/>
          <p:cNvSpPr txBox="1"/>
          <p:nvPr/>
        </p:nvSpPr>
        <p:spPr>
          <a:xfrm>
            <a:off x="4751658" y="1628799"/>
            <a:ext cx="18930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atin typeface="맑은 고딕"/>
                <a:ea typeface="맑은 고딕"/>
              </a:rPr>
              <a:t>▶ </a:t>
            </a:r>
            <a:r>
              <a:rPr lang="ko-KR" altLang="en-US" sz="1400" dirty="0" smtClean="0"/>
              <a:t>소프트웨어 구성  </a:t>
            </a:r>
            <a:endParaRPr lang="ko-KR" altLang="en-US" sz="1400" dirty="0"/>
          </a:p>
        </p:txBody>
      </p:sp>
      <p:graphicFrame>
        <p:nvGraphicFramePr>
          <p:cNvPr id="7" name="다이어그램 6"/>
          <p:cNvGraphicFramePr/>
          <p:nvPr>
            <p:extLst>
              <p:ext uri="{D42A27DB-BD31-4B8C-83A1-F6EECF244321}">
                <p14:modId xmlns:p14="http://schemas.microsoft.com/office/powerpoint/2010/main" val="766186457"/>
              </p:ext>
            </p:extLst>
          </p:nvPr>
        </p:nvGraphicFramePr>
        <p:xfrm>
          <a:off x="5076056" y="2780928"/>
          <a:ext cx="3384376" cy="21040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5" name="그룹 4"/>
          <p:cNvGrpSpPr/>
          <p:nvPr/>
        </p:nvGrpSpPr>
        <p:grpSpPr>
          <a:xfrm>
            <a:off x="339718" y="980655"/>
            <a:ext cx="7411216" cy="415498"/>
            <a:chOff x="113112" y="715168"/>
            <a:chExt cx="7411216" cy="415498"/>
          </a:xfrm>
        </p:grpSpPr>
        <p:sp>
          <p:nvSpPr>
            <p:cNvPr id="8" name="TextBox 7"/>
            <p:cNvSpPr txBox="1">
              <a:spLocks noChangeArrowheads="1"/>
            </p:cNvSpPr>
            <p:nvPr/>
          </p:nvSpPr>
          <p:spPr bwMode="auto">
            <a:xfrm>
              <a:off x="113112" y="715168"/>
              <a:ext cx="7411216" cy="4154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Lato Light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Lato Light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Lato Light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Lato Light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Lato Light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pitchFamily="34" charset="0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ko-KR" altLang="en-US" sz="1400" dirty="0" smtClean="0">
                  <a:latin typeface="+mn-ea"/>
                  <a:cs typeface="Calibri" panose="020F0502020204030204" pitchFamily="34" charset="0"/>
                </a:rPr>
                <a:t>  구현 목표  </a:t>
              </a:r>
              <a:r>
                <a:rPr lang="en-US" altLang="ko-KR" sz="1400" dirty="0" smtClean="0">
                  <a:latin typeface="+mn-ea"/>
                  <a:cs typeface="Calibri" panose="020F0502020204030204" pitchFamily="34" charset="0"/>
                </a:rPr>
                <a:t>: </a:t>
              </a:r>
              <a:r>
                <a:rPr lang="ko-KR" altLang="en-US" sz="1400" dirty="0" smtClean="0">
                  <a:latin typeface="+mn-ea"/>
                  <a:cs typeface="Calibri" panose="020F0502020204030204" pitchFamily="34" charset="0"/>
                </a:rPr>
                <a:t>식물을 자동으로 인식하고</a:t>
              </a:r>
              <a:r>
                <a:rPr lang="en-US" altLang="ko-KR" sz="1400" dirty="0" smtClean="0">
                  <a:latin typeface="+mn-ea"/>
                  <a:cs typeface="Calibri" panose="020F0502020204030204" pitchFamily="34" charset="0"/>
                </a:rPr>
                <a:t>,</a:t>
              </a:r>
              <a:r>
                <a:rPr lang="ko-KR" altLang="en-US" sz="1400" dirty="0" smtClean="0">
                  <a:latin typeface="+mn-ea"/>
                  <a:cs typeface="Calibri" panose="020F0502020204030204" pitchFamily="34" charset="0"/>
                </a:rPr>
                <a:t> 식물에 맞게 최적의 상태로 관리하기</a:t>
              </a:r>
              <a:r>
                <a:rPr lang="en-US" altLang="ko-KR" sz="1400" dirty="0" smtClean="0">
                  <a:latin typeface="+mn-ea"/>
                  <a:cs typeface="Calibri" panose="020F0502020204030204" pitchFamily="34" charset="0"/>
                </a:rPr>
                <a:t> </a:t>
              </a:r>
              <a:endParaRPr lang="ru-RU" altLang="ko-KR" sz="1400" dirty="0">
                <a:latin typeface="+mn-ea"/>
                <a:cs typeface="Calibri" panose="020F0502020204030204" pitchFamily="34" charset="0"/>
              </a:endParaRPr>
            </a:p>
          </p:txBody>
        </p:sp>
        <p:sp>
          <p:nvSpPr>
            <p:cNvPr id="4" name="직사각형 3"/>
            <p:cNvSpPr/>
            <p:nvPr/>
          </p:nvSpPr>
          <p:spPr>
            <a:xfrm>
              <a:off x="179512" y="814905"/>
              <a:ext cx="72008" cy="216024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9" name="그림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2563526"/>
            <a:ext cx="3001169" cy="2740737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323528" y="159023"/>
            <a:ext cx="5112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창</a:t>
            </a:r>
            <a:r>
              <a:rPr lang="ko-KR" altLang="en-US" dirty="0" smtClean="0"/>
              <a:t>업 프로젝트 </a:t>
            </a:r>
            <a:r>
              <a:rPr lang="en-US" altLang="ko-KR" dirty="0"/>
              <a:t>1</a:t>
            </a:r>
            <a:r>
              <a:rPr lang="en-US" altLang="ko-KR" dirty="0" smtClean="0"/>
              <a:t>. AI</a:t>
            </a:r>
            <a:r>
              <a:rPr lang="ko-KR" altLang="en-US" dirty="0" smtClean="0"/>
              <a:t>를 활용한</a:t>
            </a:r>
            <a:r>
              <a:rPr lang="en-US" altLang="ko-KR" dirty="0" smtClean="0"/>
              <a:t> </a:t>
            </a:r>
            <a:r>
              <a:rPr lang="ko-KR" altLang="en-US" dirty="0" smtClean="0"/>
              <a:t>식물 관리 시스템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5033254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화재인식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60754" y="2018294"/>
            <a:ext cx="6348347" cy="3570946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23528" y="183763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창업 프로젝트 </a:t>
            </a:r>
            <a:r>
              <a:rPr lang="en-US" altLang="ko-KR" dirty="0"/>
              <a:t>2</a:t>
            </a:r>
            <a:r>
              <a:rPr lang="en-US" altLang="ko-KR" dirty="0" smtClean="0"/>
              <a:t>. CCTV</a:t>
            </a:r>
            <a:r>
              <a:rPr lang="ko-KR" altLang="en-US" dirty="0" smtClean="0"/>
              <a:t>에 사람의 마음을 담는다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29355" y="962578"/>
            <a:ext cx="22699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15. </a:t>
            </a:r>
            <a:r>
              <a:rPr lang="ko-KR" altLang="en-US" sz="1400" dirty="0" smtClean="0"/>
              <a:t>화재 장면 인식하기</a:t>
            </a:r>
            <a:endParaRPr lang="ko-KR" altLang="en-US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467544" y="1376035"/>
            <a:ext cx="29523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(6) </a:t>
            </a:r>
            <a:r>
              <a:rPr lang="ko-KR" altLang="en-US" sz="1400" dirty="0" smtClean="0"/>
              <a:t>결과 확인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075212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539552" y="1467068"/>
            <a:ext cx="7192770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>
                <a:latin typeface="Arial"/>
                <a:cs typeface="Arial"/>
              </a:rPr>
              <a:t>(1)</a:t>
            </a:r>
            <a:r>
              <a:rPr lang="ko-KR" altLang="en-US" sz="1400" dirty="0" smtClean="0">
                <a:latin typeface="Arial"/>
                <a:cs typeface="Arial"/>
              </a:rPr>
              <a:t> </a:t>
            </a:r>
            <a:r>
              <a:rPr lang="ko-KR" altLang="en-US" sz="1400" dirty="0" smtClean="0"/>
              <a:t>목표 </a:t>
            </a:r>
            <a:endParaRPr lang="en-US" altLang="ko-KR" sz="1400" dirty="0" smtClean="0"/>
          </a:p>
          <a:p>
            <a:pPr>
              <a:lnSpc>
                <a:spcPct val="150000"/>
              </a:lnSpc>
            </a:pPr>
            <a:r>
              <a:rPr lang="en-US" altLang="ko-KR" sz="1400" dirty="0" smtClean="0"/>
              <a:t>   '</a:t>
            </a:r>
            <a:r>
              <a:rPr lang="ko-KR" altLang="en-US" sz="1400" dirty="0"/>
              <a:t>인공지능</a:t>
            </a:r>
            <a:r>
              <a:rPr lang="en-US" altLang="ko-KR" sz="1400" dirty="0"/>
              <a:t>'</a:t>
            </a:r>
            <a:r>
              <a:rPr lang="ko-KR" altLang="en-US" sz="1400" dirty="0"/>
              <a:t>을 이용하여 </a:t>
            </a:r>
            <a:r>
              <a:rPr lang="en-US" altLang="ko-KR" sz="1400" dirty="0"/>
              <a:t>'</a:t>
            </a:r>
            <a:r>
              <a:rPr lang="ko-KR" altLang="en-US" sz="1400" dirty="0"/>
              <a:t>보안</a:t>
            </a:r>
            <a:r>
              <a:rPr lang="en-US" altLang="ko-KR" sz="1400" dirty="0"/>
              <a:t>'</a:t>
            </a:r>
            <a:r>
              <a:rPr lang="ko-KR" altLang="en-US" sz="1400" dirty="0"/>
              <a:t>에 취약한 환경에 노출되어 </a:t>
            </a:r>
            <a:r>
              <a:rPr lang="ko-KR" altLang="en-US" sz="1400" dirty="0" smtClean="0"/>
              <a:t>있는 </a:t>
            </a:r>
            <a:r>
              <a:rPr lang="en-US" altLang="ko-KR" sz="1400" dirty="0" smtClean="0"/>
              <a:t>‘</a:t>
            </a:r>
            <a:r>
              <a:rPr lang="ko-KR" altLang="en-US" sz="1400" dirty="0" smtClean="0"/>
              <a:t>여성 </a:t>
            </a:r>
            <a:r>
              <a:rPr lang="en-US" altLang="ko-KR" sz="1400" dirty="0" smtClean="0"/>
              <a:t>1</a:t>
            </a:r>
            <a:r>
              <a:rPr lang="ko-KR" altLang="en-US" sz="1400" dirty="0" smtClean="0"/>
              <a:t>인 가구</a:t>
            </a:r>
            <a:r>
              <a:rPr lang="en-US" altLang="ko-KR" sz="1400" dirty="0" smtClean="0"/>
              <a:t>'</a:t>
            </a:r>
            <a:r>
              <a:rPr lang="ko-KR" altLang="en-US" sz="1400" dirty="0"/>
              <a:t>를 위한 </a:t>
            </a:r>
            <a:r>
              <a:rPr lang="ko-KR" altLang="en-US" sz="1400" dirty="0" smtClean="0"/>
              <a:t>  </a:t>
            </a:r>
            <a:endParaRPr lang="en-US" altLang="ko-KR" sz="1400" dirty="0" smtClean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 </a:t>
            </a:r>
            <a:r>
              <a:rPr lang="en-US" altLang="ko-KR" sz="1400" dirty="0" smtClean="0"/>
              <a:t>  </a:t>
            </a:r>
            <a:r>
              <a:rPr lang="ko-KR" altLang="en-US" sz="1400" dirty="0" smtClean="0"/>
              <a:t>보안 솔루션 </a:t>
            </a:r>
            <a:r>
              <a:rPr lang="ko-KR" altLang="en-US" sz="1400" dirty="0"/>
              <a:t>개발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536845" y="2912746"/>
            <a:ext cx="7192770" cy="8463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 smtClean="0">
                <a:latin typeface="Arial"/>
                <a:cs typeface="Arial"/>
              </a:rPr>
              <a:t>(2)</a:t>
            </a:r>
            <a:r>
              <a:rPr lang="ko-KR" altLang="en-US" sz="1400" dirty="0" smtClean="0">
                <a:latin typeface="Arial"/>
                <a:cs typeface="Arial"/>
              </a:rPr>
              <a:t> </a:t>
            </a:r>
            <a:r>
              <a:rPr lang="ko-KR" altLang="en-US" sz="1400" dirty="0" smtClean="0"/>
              <a:t>개발 </a:t>
            </a:r>
            <a:r>
              <a:rPr lang="ko-KR" altLang="en-US" sz="1400" dirty="0"/>
              <a:t>방향 </a:t>
            </a:r>
            <a:r>
              <a:rPr lang="ko-KR" altLang="en-US" sz="1400" dirty="0" smtClean="0"/>
              <a:t>설정</a:t>
            </a:r>
            <a:endParaRPr lang="en-US" altLang="ko-KR" sz="1400" dirty="0" smtClean="0"/>
          </a:p>
          <a:p>
            <a:endParaRPr lang="en-US" altLang="ko-KR" sz="1400" dirty="0" smtClean="0"/>
          </a:p>
          <a:p>
            <a:pPr>
              <a:lnSpc>
                <a:spcPct val="150000"/>
              </a:lnSpc>
            </a:pPr>
            <a:r>
              <a:rPr lang="en-US" altLang="ko-KR" sz="1400" dirty="0" smtClean="0"/>
              <a:t>   </a:t>
            </a:r>
            <a:r>
              <a:rPr lang="en-US" altLang="ko-KR" sz="1200" b="1" dirty="0" smtClean="0">
                <a:latin typeface="Arial"/>
                <a:cs typeface="Arial"/>
              </a:rPr>
              <a:t>►</a:t>
            </a:r>
            <a:r>
              <a:rPr lang="en-US" altLang="ko-KR" sz="1400" dirty="0" smtClean="0">
                <a:latin typeface="Arial"/>
                <a:cs typeface="Arial"/>
              </a:rPr>
              <a:t> </a:t>
            </a:r>
            <a:r>
              <a:rPr lang="en-US" altLang="ko-KR" sz="1200" b="1" dirty="0" smtClean="0"/>
              <a:t>‘</a:t>
            </a:r>
            <a:r>
              <a:rPr lang="ko-KR" altLang="en-US" sz="1200" b="1" dirty="0" smtClean="0"/>
              <a:t>사람</a:t>
            </a:r>
            <a:r>
              <a:rPr lang="en-US" altLang="ko-KR" sz="1200" b="1" dirty="0" smtClean="0"/>
              <a:t>’</a:t>
            </a:r>
            <a:r>
              <a:rPr lang="ko-KR" altLang="en-US" sz="1200" b="1" dirty="0" smtClean="0"/>
              <a:t>과 </a:t>
            </a:r>
            <a:r>
              <a:rPr lang="en-US" altLang="ko-KR" sz="1200" b="1" dirty="0" smtClean="0"/>
              <a:t>‘</a:t>
            </a:r>
            <a:r>
              <a:rPr lang="ko-KR" altLang="en-US" sz="1200" b="1" dirty="0" smtClean="0"/>
              <a:t>사람</a:t>
            </a:r>
            <a:r>
              <a:rPr lang="en-US" altLang="ko-KR" sz="1200" b="1" dirty="0" smtClean="0"/>
              <a:t>’</a:t>
            </a:r>
            <a:r>
              <a:rPr lang="ko-KR" altLang="en-US" sz="1200" b="1" dirty="0" smtClean="0"/>
              <a:t>을 구별하는 것</a:t>
            </a:r>
            <a:endParaRPr lang="ko-KR" altLang="en-US" sz="1200" b="1" dirty="0"/>
          </a:p>
        </p:txBody>
      </p:sp>
      <p:sp>
        <p:nvSpPr>
          <p:cNvPr id="14" name="직사각형 13"/>
          <p:cNvSpPr/>
          <p:nvPr/>
        </p:nvSpPr>
        <p:spPr>
          <a:xfrm>
            <a:off x="1007604" y="3789040"/>
            <a:ext cx="547260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en-US" altLang="ko-KR" sz="1200" b="1" dirty="0"/>
              <a:t>"</a:t>
            </a:r>
            <a:r>
              <a:rPr lang="ko-KR" altLang="en-US" sz="1200" b="1" dirty="0"/>
              <a:t>집주인</a:t>
            </a:r>
            <a:r>
              <a:rPr lang="en-US" altLang="ko-KR" sz="1200" b="1" dirty="0"/>
              <a:t>"</a:t>
            </a:r>
            <a:r>
              <a:rPr lang="ko-KR" altLang="en-US" sz="1200" b="1" dirty="0"/>
              <a:t>과 </a:t>
            </a:r>
            <a:r>
              <a:rPr lang="en-US" altLang="ko-KR" sz="1200" b="1" dirty="0"/>
              <a:t>"</a:t>
            </a:r>
            <a:r>
              <a:rPr lang="ko-KR" altLang="en-US" sz="1200" b="1" dirty="0"/>
              <a:t>나머지 사람들</a:t>
            </a:r>
            <a:r>
              <a:rPr lang="en-US" altLang="ko-KR" sz="1200" b="1" dirty="0"/>
              <a:t>"</a:t>
            </a:r>
            <a:r>
              <a:rPr lang="ko-KR" altLang="en-US" sz="1200" b="1" dirty="0"/>
              <a:t>을 정확하게 구별할 수만 있다면</a:t>
            </a:r>
            <a:r>
              <a:rPr lang="en-US" altLang="ko-KR" sz="1200" b="1" dirty="0"/>
              <a:t>,</a:t>
            </a:r>
            <a:endParaRPr lang="ko-KR" altLang="en-US" sz="1200" dirty="0"/>
          </a:p>
          <a:p>
            <a:pPr fontAlgn="base">
              <a:lnSpc>
                <a:spcPct val="150000"/>
              </a:lnSpc>
            </a:pPr>
            <a:r>
              <a:rPr lang="ko-KR" altLang="en-US" sz="1200" b="1" dirty="0"/>
              <a:t>​</a:t>
            </a:r>
            <a:endParaRPr lang="ko-KR" altLang="en-US" sz="1200" dirty="0"/>
          </a:p>
          <a:p>
            <a:pPr fontAlgn="base">
              <a:lnSpc>
                <a:spcPct val="150000"/>
              </a:lnSpc>
            </a:pPr>
            <a:r>
              <a:rPr lang="en-US" altLang="ko-KR" sz="1200" b="1" dirty="0"/>
              <a:t>"</a:t>
            </a:r>
            <a:r>
              <a:rPr lang="ko-KR" altLang="en-US" sz="1200" b="1" dirty="0"/>
              <a:t>집주인</a:t>
            </a:r>
            <a:r>
              <a:rPr lang="en-US" altLang="ko-KR" sz="1200" b="1" dirty="0"/>
              <a:t>"</a:t>
            </a:r>
            <a:r>
              <a:rPr lang="ko-KR" altLang="en-US" sz="1200" b="1" dirty="0"/>
              <a:t>만 허락이 되고</a:t>
            </a:r>
            <a:r>
              <a:rPr lang="en-US" altLang="ko-KR" sz="1200" b="1" dirty="0"/>
              <a:t>, "</a:t>
            </a:r>
            <a:r>
              <a:rPr lang="ko-KR" altLang="en-US" sz="1200" b="1" dirty="0"/>
              <a:t>나머지 사람들</a:t>
            </a:r>
            <a:r>
              <a:rPr lang="en-US" altLang="ko-KR" sz="1200" b="1" dirty="0"/>
              <a:t>"</a:t>
            </a:r>
            <a:r>
              <a:rPr lang="ko-KR" altLang="en-US" sz="1200" b="1" dirty="0"/>
              <a:t>은 접근이 금지되는 보안 시스템을 만드는 </a:t>
            </a:r>
            <a:r>
              <a:rPr lang="ko-KR" altLang="en-US" sz="1200" b="1" dirty="0" smtClean="0"/>
              <a:t>것은 가능하지 않을까</a:t>
            </a:r>
            <a:r>
              <a:rPr lang="en-US" altLang="ko-KR" sz="1200" b="1" dirty="0" smtClean="0"/>
              <a:t>?</a:t>
            </a:r>
            <a:endParaRPr lang="ko-KR" altLang="en-US" sz="1200" dirty="0"/>
          </a:p>
        </p:txBody>
      </p:sp>
      <p:sp>
        <p:nvSpPr>
          <p:cNvPr id="6" name="직사각형 5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23528" y="183763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창업 프로젝트 </a:t>
            </a:r>
            <a:r>
              <a:rPr lang="en-US" altLang="ko-KR" dirty="0"/>
              <a:t>2</a:t>
            </a:r>
            <a:r>
              <a:rPr lang="en-US" altLang="ko-KR" dirty="0" smtClean="0"/>
              <a:t>. CCTV</a:t>
            </a:r>
            <a:r>
              <a:rPr lang="ko-KR" altLang="en-US" dirty="0" smtClean="0"/>
              <a:t>에 사람의 마음을 담는다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29355" y="962578"/>
            <a:ext cx="25864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16. </a:t>
            </a:r>
            <a:r>
              <a:rPr lang="ko-KR" altLang="en-US" sz="1400" dirty="0" smtClean="0"/>
              <a:t>특정한 사람만 인식하기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30498678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108" y="3068961"/>
            <a:ext cx="3456384" cy="236415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9759" y="3068960"/>
            <a:ext cx="3422641" cy="2364157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554907" y="1525441"/>
            <a:ext cx="719277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altLang="ko-KR" sz="1400" dirty="0" smtClean="0">
                <a:latin typeface="Arial"/>
                <a:cs typeface="Arial"/>
              </a:rPr>
              <a:t>(3)</a:t>
            </a:r>
            <a:r>
              <a:rPr lang="ko-KR" altLang="en-US" sz="1400" dirty="0" smtClean="0">
                <a:latin typeface="Arial"/>
                <a:cs typeface="Arial"/>
              </a:rPr>
              <a:t> 학습 </a:t>
            </a:r>
            <a:r>
              <a:rPr lang="ko-KR" altLang="en-US" sz="1400" dirty="0" smtClean="0"/>
              <a:t>목표 </a:t>
            </a:r>
            <a:endParaRPr lang="en-US" altLang="ko-KR" sz="1400" dirty="0" smtClean="0"/>
          </a:p>
          <a:p>
            <a:pPr fontAlgn="base"/>
            <a:endParaRPr lang="en-US" altLang="ko-KR" sz="1400" dirty="0" smtClean="0"/>
          </a:p>
          <a:p>
            <a:pPr fontAlgn="base"/>
            <a:r>
              <a:rPr lang="en-US" altLang="ko-KR" sz="1400" dirty="0" smtClean="0"/>
              <a:t> "</a:t>
            </a:r>
            <a:r>
              <a:rPr lang="en-US" altLang="ko-KR" sz="1400" dirty="0"/>
              <a:t>A"</a:t>
            </a:r>
            <a:r>
              <a:rPr lang="ko-KR" altLang="en-US" sz="1400" dirty="0"/>
              <a:t>라는 사람과 </a:t>
            </a:r>
            <a:r>
              <a:rPr lang="en-US" altLang="ko-KR" sz="1400" dirty="0"/>
              <a:t>"B"</a:t>
            </a:r>
            <a:r>
              <a:rPr lang="ko-KR" altLang="en-US" sz="1400" dirty="0"/>
              <a:t>라는 사람을 </a:t>
            </a:r>
            <a:r>
              <a:rPr lang="ko-KR" altLang="en-US" sz="1400" dirty="0" smtClean="0"/>
              <a:t>다른 존재로 </a:t>
            </a:r>
            <a:r>
              <a:rPr lang="ko-KR" altLang="en-US" sz="1400" dirty="0"/>
              <a:t>구별</a:t>
            </a:r>
            <a:r>
              <a:rPr lang="en-US" altLang="ko-KR" sz="1400" dirty="0"/>
              <a:t>(Detecting) </a:t>
            </a:r>
            <a:r>
              <a:rPr lang="ko-KR" altLang="en-US" sz="1400" dirty="0"/>
              <a:t>할 수 있게 학습 시키기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323528" y="183763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창업 프로젝트 </a:t>
            </a:r>
            <a:r>
              <a:rPr lang="en-US" altLang="ko-KR" dirty="0"/>
              <a:t>2</a:t>
            </a:r>
            <a:r>
              <a:rPr lang="en-US" altLang="ko-KR" dirty="0" smtClean="0"/>
              <a:t>. CCTV</a:t>
            </a:r>
            <a:r>
              <a:rPr lang="ko-KR" altLang="en-US" dirty="0" smtClean="0"/>
              <a:t>에 사람의 마음을 담는다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329355" y="962578"/>
            <a:ext cx="25864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16. </a:t>
            </a:r>
            <a:r>
              <a:rPr lang="ko-KR" altLang="en-US" sz="1400" dirty="0" smtClean="0"/>
              <a:t>특정한 사람만 인식하기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63420523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661" y="2276872"/>
            <a:ext cx="4191553" cy="3511842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323528" y="183763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창업 프로젝트 </a:t>
            </a:r>
            <a:r>
              <a:rPr lang="en-US" altLang="ko-KR" dirty="0"/>
              <a:t>2</a:t>
            </a:r>
            <a:r>
              <a:rPr lang="en-US" altLang="ko-KR" dirty="0" smtClean="0"/>
              <a:t>. CCTV</a:t>
            </a:r>
            <a:r>
              <a:rPr lang="ko-KR" altLang="en-US" dirty="0" smtClean="0"/>
              <a:t>에 사람의 마음을 담는다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554907" y="1525441"/>
            <a:ext cx="300898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altLang="ko-KR" sz="1400" dirty="0" smtClean="0">
                <a:latin typeface="Arial"/>
                <a:cs typeface="Arial"/>
              </a:rPr>
              <a:t>(4)</a:t>
            </a:r>
            <a:r>
              <a:rPr lang="ko-KR" altLang="en-US" sz="1400" dirty="0" smtClean="0">
                <a:latin typeface="Arial"/>
                <a:cs typeface="Arial"/>
              </a:rPr>
              <a:t> 학습 방법에 대한 가설 설정</a:t>
            </a:r>
            <a:endParaRPr lang="ko-KR" altLang="en-US" sz="1400" dirty="0"/>
          </a:p>
        </p:txBody>
      </p:sp>
      <p:sp>
        <p:nvSpPr>
          <p:cNvPr id="13" name="TextBox 12"/>
          <p:cNvSpPr txBox="1"/>
          <p:nvPr/>
        </p:nvSpPr>
        <p:spPr>
          <a:xfrm>
            <a:off x="329355" y="962578"/>
            <a:ext cx="25864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16. </a:t>
            </a:r>
            <a:r>
              <a:rPr lang="ko-KR" altLang="en-US" sz="1400" dirty="0" smtClean="0"/>
              <a:t>특정한 사람만 인식하기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68537143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128725" y="5309837"/>
            <a:ext cx="502942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smtClean="0"/>
              <a:t>‘</a:t>
            </a:r>
            <a:r>
              <a:rPr lang="ko-KR" altLang="en-US" sz="1200" dirty="0" smtClean="0"/>
              <a:t>정확성</a:t>
            </a:r>
            <a:r>
              <a:rPr lang="en-US" altLang="ko-KR" sz="1200" dirty="0" smtClean="0"/>
              <a:t>’</a:t>
            </a:r>
            <a:r>
              <a:rPr lang="ko-KR" altLang="en-US" sz="1200" dirty="0" smtClean="0"/>
              <a:t>에는 </a:t>
            </a:r>
            <a:r>
              <a:rPr lang="ko-KR" altLang="en-US" sz="1200" dirty="0"/>
              <a:t>분명하게 차이가 있을 것이라 생각하기 때문에 특정 확률 값 이상만 </a:t>
            </a:r>
            <a:r>
              <a:rPr lang="en-US" altLang="ko-KR" sz="1200" dirty="0"/>
              <a:t>'</a:t>
            </a:r>
            <a:r>
              <a:rPr lang="ko-KR" altLang="en-US" sz="1200" dirty="0"/>
              <a:t>집주인</a:t>
            </a:r>
            <a:r>
              <a:rPr lang="en-US" altLang="ko-KR" sz="1200" dirty="0"/>
              <a:t>'</a:t>
            </a:r>
            <a:r>
              <a:rPr lang="ko-KR" altLang="en-US" sz="1200" dirty="0"/>
              <a:t>으로 인식하도록 프로그램을 짜는 것도 하나의 방법이 될 것이라 생각합니다</a:t>
            </a:r>
            <a:r>
              <a:rPr lang="en-US" altLang="ko-KR" sz="1200" dirty="0"/>
              <a:t>. </a:t>
            </a:r>
            <a:endParaRPr lang="ko-KR" altLang="en-US" sz="12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027" y="2239380"/>
            <a:ext cx="2984964" cy="237924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936" y="2070663"/>
            <a:ext cx="4752528" cy="2716674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323528" y="183763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창업 프로젝트 </a:t>
            </a:r>
            <a:r>
              <a:rPr lang="en-US" altLang="ko-KR" dirty="0"/>
              <a:t>2</a:t>
            </a:r>
            <a:r>
              <a:rPr lang="en-US" altLang="ko-KR" dirty="0" smtClean="0"/>
              <a:t>. CCTV</a:t>
            </a:r>
            <a:r>
              <a:rPr lang="ko-KR" altLang="en-US" dirty="0" smtClean="0"/>
              <a:t>에 사람의 마음을 담는다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29355" y="962578"/>
            <a:ext cx="25864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16. </a:t>
            </a:r>
            <a:r>
              <a:rPr lang="ko-KR" altLang="en-US" sz="1400" dirty="0" smtClean="0"/>
              <a:t>특정한 사람만 인식하기</a:t>
            </a:r>
            <a:endParaRPr lang="ko-KR" altLang="en-US" sz="1400" dirty="0"/>
          </a:p>
        </p:txBody>
      </p:sp>
      <p:sp>
        <p:nvSpPr>
          <p:cNvPr id="11" name="직사각형 10"/>
          <p:cNvSpPr/>
          <p:nvPr/>
        </p:nvSpPr>
        <p:spPr>
          <a:xfrm>
            <a:off x="554907" y="1525441"/>
            <a:ext cx="300898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altLang="ko-KR" sz="1400" dirty="0" smtClean="0">
                <a:latin typeface="Arial"/>
                <a:cs typeface="Arial"/>
              </a:rPr>
              <a:t>(4)</a:t>
            </a:r>
            <a:r>
              <a:rPr lang="ko-KR" altLang="en-US" sz="1400" dirty="0" smtClean="0">
                <a:latin typeface="Arial"/>
                <a:cs typeface="Arial"/>
              </a:rPr>
              <a:t> 학습 방법에 대한 가설 설정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81669705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979630" y="1946819"/>
            <a:ext cx="7192770" cy="3752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>
                <a:latin typeface="Arial"/>
                <a:cs typeface="Arial"/>
              </a:rPr>
              <a:t>[ </a:t>
            </a:r>
            <a:r>
              <a:rPr lang="ko-KR" altLang="en-US" sz="1400" dirty="0" smtClean="0">
                <a:latin typeface="Arial"/>
                <a:cs typeface="Arial"/>
              </a:rPr>
              <a:t>가설설정 </a:t>
            </a:r>
            <a:r>
              <a:rPr lang="en-US" altLang="ko-KR" sz="1400" dirty="0" smtClean="0">
                <a:latin typeface="Arial"/>
                <a:cs typeface="Arial"/>
              </a:rPr>
              <a:t>]</a:t>
            </a:r>
            <a:endParaRPr lang="ko-KR" altLang="en-US" sz="1400" dirty="0"/>
          </a:p>
        </p:txBody>
      </p:sp>
      <p:sp>
        <p:nvSpPr>
          <p:cNvPr id="3" name="직사각형 2"/>
          <p:cNvSpPr/>
          <p:nvPr/>
        </p:nvSpPr>
        <p:spPr>
          <a:xfrm>
            <a:off x="1333022" y="2343968"/>
            <a:ext cx="6485986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 fontAlgn="base">
              <a:lnSpc>
                <a:spcPct val="150000"/>
              </a:lnSpc>
              <a:buAutoNum type="arabicPeriod"/>
            </a:pPr>
            <a:r>
              <a:rPr lang="en-US" altLang="ko-KR" sz="1200" dirty="0" smtClean="0"/>
              <a:t>'</a:t>
            </a:r>
            <a:r>
              <a:rPr lang="ko-KR" altLang="en-US" sz="1200" dirty="0"/>
              <a:t>사람</a:t>
            </a:r>
            <a:r>
              <a:rPr lang="en-US" altLang="ko-KR" sz="1200" dirty="0"/>
              <a:t>'</a:t>
            </a:r>
            <a:r>
              <a:rPr lang="ko-KR" altLang="en-US" sz="1200" dirty="0"/>
              <a:t>에 대한 </a:t>
            </a:r>
            <a:r>
              <a:rPr lang="ko-KR" altLang="en-US" sz="1200" dirty="0" smtClean="0"/>
              <a:t>이미지를 모아서</a:t>
            </a:r>
            <a:r>
              <a:rPr lang="en-US" altLang="ko-KR" sz="1200" dirty="0" smtClean="0"/>
              <a:t>, 'person</a:t>
            </a:r>
            <a:r>
              <a:rPr lang="en-US" altLang="ko-KR" sz="1200" dirty="0"/>
              <a:t>'</a:t>
            </a:r>
            <a:r>
              <a:rPr lang="ko-KR" altLang="en-US" sz="1200" dirty="0"/>
              <a:t>이라고 </a:t>
            </a:r>
            <a:r>
              <a:rPr lang="ko-KR" altLang="en-US" sz="1200" dirty="0" err="1" smtClean="0"/>
              <a:t>라벨링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(</a:t>
            </a:r>
            <a:r>
              <a:rPr lang="en-US" altLang="ko-KR" sz="1200" dirty="0"/>
              <a:t>Labeling)</a:t>
            </a:r>
            <a:r>
              <a:rPr lang="ko-KR" altLang="en-US" sz="1200" dirty="0"/>
              <a:t>을 한다</a:t>
            </a:r>
            <a:r>
              <a:rPr lang="en-US" altLang="ko-KR" sz="1200" dirty="0"/>
              <a:t>. </a:t>
            </a:r>
            <a:r>
              <a:rPr lang="ko-KR" altLang="en-US" sz="1200" dirty="0" smtClean="0"/>
              <a:t>​</a:t>
            </a:r>
            <a:endParaRPr lang="en-US" altLang="ko-KR" sz="1200" dirty="0" smtClean="0"/>
          </a:p>
          <a:p>
            <a:pPr fontAlgn="base">
              <a:lnSpc>
                <a:spcPct val="150000"/>
              </a:lnSpc>
            </a:pPr>
            <a:endParaRPr lang="ko-KR" altLang="en-US" sz="1200" dirty="0"/>
          </a:p>
          <a:p>
            <a:pPr fontAlgn="base">
              <a:lnSpc>
                <a:spcPct val="150000"/>
              </a:lnSpc>
            </a:pPr>
            <a:r>
              <a:rPr lang="en-US" altLang="ko-KR" sz="1200" dirty="0"/>
              <a:t>2. </a:t>
            </a:r>
            <a:r>
              <a:rPr lang="ko-KR" altLang="en-US" sz="1200" dirty="0" smtClean="0"/>
              <a:t>드라마 </a:t>
            </a:r>
            <a:r>
              <a:rPr lang="ko-KR" altLang="en-US" sz="1200" dirty="0"/>
              <a:t>도깨비에 나오는 남자 </a:t>
            </a:r>
            <a:r>
              <a:rPr lang="ko-KR" altLang="en-US" sz="1200" dirty="0" smtClean="0"/>
              <a:t>주인공</a:t>
            </a:r>
            <a:r>
              <a:rPr lang="en-US" altLang="ko-KR" sz="1200" dirty="0" smtClean="0"/>
              <a:t>('</a:t>
            </a:r>
            <a:r>
              <a:rPr lang="ko-KR" altLang="en-US" sz="1200" dirty="0" smtClean="0"/>
              <a:t>공유</a:t>
            </a:r>
            <a:r>
              <a:rPr lang="en-US" altLang="ko-KR" sz="1200" dirty="0" smtClean="0"/>
              <a:t>‘)</a:t>
            </a:r>
            <a:r>
              <a:rPr lang="ko-KR" altLang="en-US" sz="1200" dirty="0" smtClean="0"/>
              <a:t>의 </a:t>
            </a:r>
            <a:r>
              <a:rPr lang="ko-KR" altLang="en-US" sz="1200" dirty="0"/>
              <a:t>사진을 모아서 </a:t>
            </a:r>
            <a:r>
              <a:rPr lang="en-US" altLang="ko-KR" sz="1200" dirty="0"/>
              <a:t>'</a:t>
            </a:r>
            <a:r>
              <a:rPr lang="ko-KR" altLang="en-US" sz="1200" dirty="0"/>
              <a:t>공유</a:t>
            </a:r>
            <a:r>
              <a:rPr lang="en-US" altLang="ko-KR" sz="1200" dirty="0" smtClean="0"/>
              <a:t>'</a:t>
            </a:r>
            <a:r>
              <a:rPr lang="ko-KR" altLang="en-US" sz="1200" dirty="0" smtClean="0"/>
              <a:t>의 </a:t>
            </a:r>
            <a:r>
              <a:rPr lang="ko-KR" altLang="en-US" sz="1200" dirty="0"/>
              <a:t>얼굴 </a:t>
            </a:r>
            <a:r>
              <a:rPr lang="ko-KR" altLang="en-US" sz="1200" dirty="0" smtClean="0"/>
              <a:t>부분만 </a:t>
            </a:r>
            <a:endParaRPr lang="en-US" altLang="ko-KR" sz="1200" dirty="0" smtClean="0"/>
          </a:p>
          <a:p>
            <a:pPr fontAlgn="base"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 '</a:t>
            </a:r>
            <a:r>
              <a:rPr lang="en-US" altLang="ko-KR" sz="1200" dirty="0" err="1" smtClean="0"/>
              <a:t>GongYu</a:t>
            </a:r>
            <a:r>
              <a:rPr lang="en-US" altLang="ko-KR" sz="1200" dirty="0"/>
              <a:t>'</a:t>
            </a:r>
            <a:r>
              <a:rPr lang="ko-KR" altLang="en-US" sz="1200" dirty="0"/>
              <a:t>라고 </a:t>
            </a:r>
            <a:r>
              <a:rPr lang="ko-KR" altLang="en-US" sz="1200" dirty="0" err="1"/>
              <a:t>라벨링을</a:t>
            </a:r>
            <a:r>
              <a:rPr lang="ko-KR" altLang="en-US" sz="1200" dirty="0"/>
              <a:t> 한다</a:t>
            </a:r>
            <a:r>
              <a:rPr lang="en-US" altLang="ko-KR" sz="1200" dirty="0" smtClean="0"/>
              <a:t>.</a:t>
            </a:r>
            <a:r>
              <a:rPr lang="ko-KR" altLang="en-US" sz="1200" dirty="0" smtClean="0"/>
              <a:t>​</a:t>
            </a:r>
            <a:endParaRPr lang="en-US" altLang="ko-KR" sz="1200" dirty="0" smtClean="0"/>
          </a:p>
          <a:p>
            <a:pPr fontAlgn="base">
              <a:lnSpc>
                <a:spcPct val="150000"/>
              </a:lnSpc>
            </a:pPr>
            <a:endParaRPr lang="ko-KR" altLang="en-US" sz="1200" dirty="0"/>
          </a:p>
          <a:p>
            <a:pPr fontAlgn="base">
              <a:lnSpc>
                <a:spcPct val="150000"/>
              </a:lnSpc>
            </a:pPr>
            <a:r>
              <a:rPr lang="en-US" altLang="ko-KR" sz="1200" dirty="0"/>
              <a:t>3. 'person' </a:t>
            </a:r>
            <a:r>
              <a:rPr lang="ko-KR" altLang="en-US" sz="1200" dirty="0"/>
              <a:t>및 </a:t>
            </a:r>
            <a:r>
              <a:rPr lang="en-US" altLang="ko-KR" sz="1200" dirty="0"/>
              <a:t>'</a:t>
            </a:r>
            <a:r>
              <a:rPr lang="en-US" altLang="ko-KR" sz="1200" dirty="0" err="1"/>
              <a:t>GongYu</a:t>
            </a:r>
            <a:r>
              <a:rPr lang="en-US" altLang="ko-KR" sz="1200" dirty="0"/>
              <a:t>'</a:t>
            </a:r>
            <a:r>
              <a:rPr lang="ko-KR" altLang="en-US" sz="1200" dirty="0"/>
              <a:t>라고 </a:t>
            </a:r>
            <a:r>
              <a:rPr lang="ko-KR" altLang="en-US" sz="1200" dirty="0" err="1"/>
              <a:t>라벨링을</a:t>
            </a:r>
            <a:r>
              <a:rPr lang="ko-KR" altLang="en-US" sz="1200" dirty="0"/>
              <a:t> 한 자료를 가지고서 학습을 시킨다</a:t>
            </a:r>
            <a:r>
              <a:rPr lang="en-US" altLang="ko-KR" sz="1200" dirty="0" smtClean="0"/>
              <a:t>.</a:t>
            </a:r>
            <a:r>
              <a:rPr lang="ko-KR" altLang="en-US" sz="1200" dirty="0" smtClean="0"/>
              <a:t>​</a:t>
            </a:r>
            <a:endParaRPr lang="en-US" altLang="ko-KR" sz="1200" dirty="0" smtClean="0"/>
          </a:p>
          <a:p>
            <a:pPr fontAlgn="base">
              <a:lnSpc>
                <a:spcPct val="150000"/>
              </a:lnSpc>
            </a:pPr>
            <a:endParaRPr lang="ko-KR" altLang="en-US" sz="1200" dirty="0"/>
          </a:p>
          <a:p>
            <a:pPr fontAlgn="base">
              <a:lnSpc>
                <a:spcPct val="150000"/>
              </a:lnSpc>
            </a:pPr>
            <a:r>
              <a:rPr lang="en-US" altLang="ko-KR" sz="1200" dirty="0"/>
              <a:t>4. </a:t>
            </a:r>
            <a:r>
              <a:rPr lang="ko-KR" altLang="en-US" sz="1200" dirty="0"/>
              <a:t>학습의 결과를 가지고 드라마 도깨비의 각 장면에 적용시켜 본다</a:t>
            </a:r>
            <a:r>
              <a:rPr lang="en-US" altLang="ko-KR" sz="1200" dirty="0" smtClean="0"/>
              <a:t>.</a:t>
            </a:r>
            <a:r>
              <a:rPr lang="ko-KR" altLang="en-US" sz="1200" dirty="0" smtClean="0"/>
              <a:t>​</a:t>
            </a:r>
            <a:endParaRPr lang="en-US" altLang="ko-KR" sz="1200" dirty="0" smtClean="0"/>
          </a:p>
          <a:p>
            <a:pPr fontAlgn="base">
              <a:lnSpc>
                <a:spcPct val="150000"/>
              </a:lnSpc>
            </a:pPr>
            <a:endParaRPr lang="ko-KR" altLang="en-US" sz="1200" dirty="0"/>
          </a:p>
          <a:p>
            <a:pPr fontAlgn="base">
              <a:lnSpc>
                <a:spcPct val="150000"/>
              </a:lnSpc>
            </a:pPr>
            <a:r>
              <a:rPr lang="en-US" altLang="ko-KR" sz="1200" dirty="0"/>
              <a:t>5. </a:t>
            </a:r>
            <a:r>
              <a:rPr lang="ko-KR" altLang="en-US" sz="1200" dirty="0"/>
              <a:t>결과 </a:t>
            </a:r>
            <a:r>
              <a:rPr lang="en-US" altLang="ko-KR" sz="1200" dirty="0"/>
              <a:t>: </a:t>
            </a:r>
            <a:r>
              <a:rPr lang="ko-KR" altLang="en-US" sz="1200" dirty="0" smtClean="0"/>
              <a:t>배우 </a:t>
            </a:r>
            <a:r>
              <a:rPr lang="en-US" altLang="ko-KR" sz="1200" dirty="0" smtClean="0"/>
              <a:t>‘</a:t>
            </a:r>
            <a:r>
              <a:rPr lang="ko-KR" altLang="en-US" sz="1200" dirty="0" smtClean="0"/>
              <a:t>공유</a:t>
            </a:r>
            <a:r>
              <a:rPr lang="en-US" altLang="ko-KR" sz="1200" dirty="0" smtClean="0"/>
              <a:t>’</a:t>
            </a:r>
            <a:r>
              <a:rPr lang="ko-KR" altLang="en-US" sz="1200" dirty="0"/>
              <a:t>는</a:t>
            </a:r>
            <a:r>
              <a:rPr lang="ko-KR" altLang="en-US" sz="1200" dirty="0" smtClean="0"/>
              <a:t> 사람이면서</a:t>
            </a:r>
            <a:r>
              <a:rPr lang="en-US" altLang="ko-KR" sz="1200" dirty="0" smtClean="0"/>
              <a:t> ‘</a:t>
            </a:r>
            <a:r>
              <a:rPr lang="ko-KR" altLang="en-US" sz="1200" dirty="0" smtClean="0"/>
              <a:t>공유</a:t>
            </a:r>
            <a:r>
              <a:rPr lang="en-US" altLang="ko-KR" sz="1200" dirty="0" smtClean="0"/>
              <a:t>’</a:t>
            </a:r>
            <a:r>
              <a:rPr lang="ko-KR" altLang="en-US" sz="1200" dirty="0" smtClean="0"/>
              <a:t>이므로</a:t>
            </a:r>
            <a:r>
              <a:rPr lang="en-US" altLang="ko-KR" sz="1200" dirty="0" smtClean="0"/>
              <a:t>,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‘</a:t>
            </a:r>
            <a:r>
              <a:rPr lang="ko-KR" altLang="en-US" sz="1200" dirty="0" smtClean="0"/>
              <a:t>얼굴</a:t>
            </a:r>
            <a:r>
              <a:rPr lang="en-US" altLang="ko-KR" sz="1200" dirty="0" smtClean="0"/>
              <a:t>’</a:t>
            </a:r>
            <a:r>
              <a:rPr lang="ko-KR" altLang="en-US" sz="1200" dirty="0" smtClean="0"/>
              <a:t>과 </a:t>
            </a:r>
            <a:r>
              <a:rPr lang="en-US" altLang="ko-KR" sz="1200" dirty="0" smtClean="0"/>
              <a:t>‘</a:t>
            </a:r>
            <a:r>
              <a:rPr lang="ko-KR" altLang="en-US" sz="1200" dirty="0" smtClean="0"/>
              <a:t>신체</a:t>
            </a:r>
            <a:r>
              <a:rPr lang="en-US" altLang="ko-KR" sz="1200" dirty="0" smtClean="0"/>
              <a:t>’</a:t>
            </a:r>
            <a:r>
              <a:rPr lang="ko-KR" altLang="en-US" sz="1200" dirty="0" smtClean="0"/>
              <a:t>에 </a:t>
            </a:r>
            <a:r>
              <a:rPr lang="ko-KR" altLang="en-US" sz="1200" dirty="0"/>
              <a:t>각각 </a:t>
            </a:r>
            <a:r>
              <a:rPr lang="en-US" altLang="ko-KR" sz="1200" dirty="0"/>
              <a:t>1</a:t>
            </a:r>
            <a:r>
              <a:rPr lang="ko-KR" altLang="en-US" sz="1200" dirty="0"/>
              <a:t>개씩</a:t>
            </a:r>
            <a:r>
              <a:rPr lang="en-US" altLang="ko-KR" sz="1200" dirty="0"/>
              <a:t>, </a:t>
            </a:r>
            <a:r>
              <a:rPr lang="ko-KR" altLang="en-US" sz="1200" dirty="0"/>
              <a:t>총 </a:t>
            </a:r>
            <a:r>
              <a:rPr lang="en-US" altLang="ko-KR" sz="1200" dirty="0"/>
              <a:t>2</a:t>
            </a:r>
            <a:r>
              <a:rPr lang="ko-KR" altLang="en-US" sz="1200" dirty="0"/>
              <a:t>개의 </a:t>
            </a:r>
            <a:r>
              <a:rPr lang="ko-KR" altLang="en-US" sz="1200" dirty="0" smtClean="0"/>
              <a:t>  </a:t>
            </a:r>
            <a:endParaRPr lang="en-US" altLang="ko-KR" sz="1200" dirty="0" smtClean="0"/>
          </a:p>
          <a:p>
            <a:pPr fontAlgn="base"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Bounding </a:t>
            </a:r>
            <a:r>
              <a:rPr lang="en-US" altLang="ko-KR" sz="1200" dirty="0"/>
              <a:t>Box</a:t>
            </a:r>
            <a:r>
              <a:rPr lang="ko-KR" altLang="en-US" sz="1200" dirty="0"/>
              <a:t>가 생길 것이고</a:t>
            </a:r>
            <a:r>
              <a:rPr lang="en-US" altLang="ko-KR" sz="1200" dirty="0"/>
              <a:t>, </a:t>
            </a:r>
            <a:r>
              <a:rPr lang="ko-KR" altLang="en-US" sz="1200" dirty="0" smtClean="0"/>
              <a:t>나머지 배우님들은 </a:t>
            </a:r>
            <a:r>
              <a:rPr lang="en-US" altLang="ko-KR" sz="1200" dirty="0" smtClean="0"/>
              <a:t>‘</a:t>
            </a:r>
            <a:r>
              <a:rPr lang="ko-KR" altLang="en-US" sz="1200" dirty="0" smtClean="0"/>
              <a:t>사람</a:t>
            </a:r>
            <a:r>
              <a:rPr lang="en-US" altLang="ko-KR" sz="1200" dirty="0" smtClean="0"/>
              <a:t>’</a:t>
            </a:r>
            <a:r>
              <a:rPr lang="ko-KR" altLang="en-US" sz="1200" dirty="0" smtClean="0"/>
              <a:t>이므로 신체에만 </a:t>
            </a:r>
            <a:r>
              <a:rPr lang="en-US" altLang="ko-KR" sz="1200" dirty="0"/>
              <a:t>1</a:t>
            </a:r>
            <a:r>
              <a:rPr lang="ko-KR" altLang="en-US" sz="1200" dirty="0"/>
              <a:t>개의 </a:t>
            </a:r>
            <a:r>
              <a:rPr lang="en-US" altLang="ko-KR" sz="1200" dirty="0"/>
              <a:t>Bounding </a:t>
            </a:r>
            <a:r>
              <a:rPr lang="en-US" altLang="ko-KR" sz="1200" dirty="0" smtClean="0"/>
              <a:t>  </a:t>
            </a:r>
          </a:p>
          <a:p>
            <a:pPr fontAlgn="base"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Box</a:t>
            </a:r>
            <a:r>
              <a:rPr lang="ko-KR" altLang="en-US" sz="1200" dirty="0"/>
              <a:t>가 생겨서 </a:t>
            </a:r>
            <a:r>
              <a:rPr lang="ko-KR" altLang="en-US" sz="1200" dirty="0" smtClean="0"/>
              <a:t>서로 </a:t>
            </a:r>
            <a:r>
              <a:rPr lang="ko-KR" altLang="en-US" sz="1200" dirty="0"/>
              <a:t>구별이 될 것이다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6" name="직사각형 5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23528" y="183763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창업 프로젝트 </a:t>
            </a:r>
            <a:r>
              <a:rPr lang="en-US" altLang="ko-KR" dirty="0"/>
              <a:t>2</a:t>
            </a:r>
            <a:r>
              <a:rPr lang="en-US" altLang="ko-KR" dirty="0" smtClean="0"/>
              <a:t>. CCTV</a:t>
            </a:r>
            <a:r>
              <a:rPr lang="ko-KR" altLang="en-US" dirty="0" smtClean="0"/>
              <a:t>에 사람의 마음을 담는다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29355" y="962578"/>
            <a:ext cx="25864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16. </a:t>
            </a:r>
            <a:r>
              <a:rPr lang="ko-KR" altLang="en-US" sz="1400" dirty="0" smtClean="0"/>
              <a:t>특정한 사람만 인식하기</a:t>
            </a:r>
            <a:endParaRPr lang="ko-KR" altLang="en-US" sz="1400" dirty="0"/>
          </a:p>
        </p:txBody>
      </p:sp>
      <p:sp>
        <p:nvSpPr>
          <p:cNvPr id="12" name="직사각형 11"/>
          <p:cNvSpPr/>
          <p:nvPr/>
        </p:nvSpPr>
        <p:spPr>
          <a:xfrm>
            <a:off x="554907" y="1525441"/>
            <a:ext cx="300898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altLang="ko-KR" sz="1400" dirty="0" smtClean="0">
                <a:latin typeface="Arial"/>
                <a:cs typeface="Arial"/>
              </a:rPr>
              <a:t>(4)</a:t>
            </a:r>
            <a:r>
              <a:rPr lang="ko-KR" altLang="en-US" sz="1400" dirty="0" smtClean="0">
                <a:latin typeface="Arial"/>
                <a:cs typeface="Arial"/>
              </a:rPr>
              <a:t> 학습 방법에 대한 가설 설정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18960488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2343034" y="2564904"/>
            <a:ext cx="4689129" cy="3835967"/>
            <a:chOff x="2043111" y="1916832"/>
            <a:chExt cx="5057775" cy="4181475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43111" y="1916832"/>
              <a:ext cx="5057775" cy="4181475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5593181" y="2006447"/>
              <a:ext cx="1507705" cy="3960440"/>
            </a:xfrm>
            <a:prstGeom prst="rect">
              <a:avLst/>
            </a:prstGeom>
            <a:noFill/>
            <a:ln w="127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직사각형 6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23528" y="183763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창업 프로젝트 </a:t>
            </a:r>
            <a:r>
              <a:rPr lang="en-US" altLang="ko-KR" dirty="0"/>
              <a:t>2</a:t>
            </a:r>
            <a:r>
              <a:rPr lang="en-US" altLang="ko-KR" dirty="0" smtClean="0"/>
              <a:t>. CCTV</a:t>
            </a:r>
            <a:r>
              <a:rPr lang="ko-KR" altLang="en-US" dirty="0" smtClean="0"/>
              <a:t>에 사람의 마음을 담는다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29355" y="962578"/>
            <a:ext cx="25864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16. </a:t>
            </a:r>
            <a:r>
              <a:rPr lang="ko-KR" altLang="en-US" sz="1400" dirty="0" smtClean="0"/>
              <a:t>특정한 사람만 인식하기</a:t>
            </a:r>
            <a:endParaRPr lang="ko-KR" altLang="en-US" sz="1400" dirty="0"/>
          </a:p>
        </p:txBody>
      </p:sp>
      <p:sp>
        <p:nvSpPr>
          <p:cNvPr id="12" name="직사각형 11"/>
          <p:cNvSpPr/>
          <p:nvPr/>
        </p:nvSpPr>
        <p:spPr>
          <a:xfrm>
            <a:off x="554907" y="1525441"/>
            <a:ext cx="300898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altLang="ko-KR" sz="1400" dirty="0" smtClean="0">
                <a:latin typeface="Arial"/>
                <a:cs typeface="Arial"/>
              </a:rPr>
              <a:t>(4)</a:t>
            </a:r>
            <a:r>
              <a:rPr lang="ko-KR" altLang="en-US" sz="1400" dirty="0" smtClean="0">
                <a:latin typeface="Arial"/>
                <a:cs typeface="Arial"/>
              </a:rPr>
              <a:t> 학습 방법에 대한 가설 설정</a:t>
            </a:r>
            <a:endParaRPr lang="ko-KR" altLang="en-US" sz="1400" dirty="0"/>
          </a:p>
        </p:txBody>
      </p:sp>
      <p:sp>
        <p:nvSpPr>
          <p:cNvPr id="13" name="직사각형 12"/>
          <p:cNvSpPr/>
          <p:nvPr/>
        </p:nvSpPr>
        <p:spPr>
          <a:xfrm>
            <a:off x="979630" y="1946819"/>
            <a:ext cx="7192770" cy="3752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atin typeface="Arial"/>
                <a:cs typeface="Arial"/>
              </a:rPr>
              <a:t>[ </a:t>
            </a:r>
            <a:r>
              <a:rPr lang="ko-KR" altLang="en-US" sz="1400" dirty="0">
                <a:latin typeface="Arial"/>
                <a:cs typeface="Arial"/>
              </a:rPr>
              <a:t>예상되는 결과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54220926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682109" y="2077867"/>
            <a:ext cx="381642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altLang="ko-KR" sz="2000" b="1" dirty="0"/>
              <a:t>'</a:t>
            </a:r>
            <a:r>
              <a:rPr lang="ko-KR" altLang="en-US" sz="2000" b="1" dirty="0"/>
              <a:t>공유</a:t>
            </a:r>
            <a:r>
              <a:rPr lang="en-US" altLang="ko-KR" sz="2000" b="1" dirty="0"/>
              <a:t>'</a:t>
            </a:r>
            <a:r>
              <a:rPr lang="ko-KR" altLang="en-US" sz="2000" b="1" dirty="0"/>
              <a:t>라는 </a:t>
            </a:r>
            <a:r>
              <a:rPr lang="ko-KR" altLang="en-US" sz="2000" b="1" dirty="0" smtClean="0"/>
              <a:t>배우님에 대한 </a:t>
            </a:r>
            <a:r>
              <a:rPr lang="en-US" altLang="ko-KR" sz="2000" b="1" dirty="0"/>
              <a:t>'</a:t>
            </a:r>
            <a:r>
              <a:rPr lang="ko-KR" altLang="en-US" sz="2000" b="1" dirty="0"/>
              <a:t>정의</a:t>
            </a:r>
            <a:r>
              <a:rPr lang="en-US" altLang="ko-KR" sz="2000" b="1" dirty="0" smtClean="0"/>
              <a:t>'</a:t>
            </a:r>
            <a:endParaRPr lang="ko-KR" altLang="en-US" sz="20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0878" y="3210537"/>
            <a:ext cx="4938886" cy="1481666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23528" y="183763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창업 프로젝트 </a:t>
            </a:r>
            <a:r>
              <a:rPr lang="en-US" altLang="ko-KR" dirty="0"/>
              <a:t>2</a:t>
            </a:r>
            <a:r>
              <a:rPr lang="en-US" altLang="ko-KR" dirty="0" smtClean="0"/>
              <a:t>. CCTV</a:t>
            </a:r>
            <a:r>
              <a:rPr lang="ko-KR" altLang="en-US" dirty="0" smtClean="0"/>
              <a:t>에 사람의 마음을 담는다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29355" y="962578"/>
            <a:ext cx="25864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16. </a:t>
            </a:r>
            <a:r>
              <a:rPr lang="ko-KR" altLang="en-US" sz="1400" dirty="0" smtClean="0"/>
              <a:t>특정한 사람만 인식하기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07556870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475036" y="1525440"/>
            <a:ext cx="4248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(5) </a:t>
            </a:r>
            <a:r>
              <a:rPr lang="ko-KR" altLang="en-US" sz="1400" dirty="0" smtClean="0"/>
              <a:t>학습에 사용할 모델 결정 및 수정</a:t>
            </a:r>
            <a:endParaRPr lang="ko-KR" altLang="en-US" sz="1400" dirty="0"/>
          </a:p>
        </p:txBody>
      </p:sp>
      <p:sp>
        <p:nvSpPr>
          <p:cNvPr id="13" name="TextBox 12"/>
          <p:cNvSpPr txBox="1"/>
          <p:nvPr/>
        </p:nvSpPr>
        <p:spPr>
          <a:xfrm>
            <a:off x="713303" y="1833217"/>
            <a:ext cx="46805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smtClean="0"/>
              <a:t>① </a:t>
            </a:r>
            <a:r>
              <a:rPr lang="ko-KR" altLang="en-US" sz="1200" dirty="0" smtClean="0"/>
              <a:t>학습 모델 </a:t>
            </a:r>
            <a:r>
              <a:rPr lang="en-US" altLang="ko-KR" sz="1200" dirty="0" smtClean="0"/>
              <a:t>: </a:t>
            </a:r>
            <a:r>
              <a:rPr lang="en-US" altLang="ko-KR" sz="1200" dirty="0" err="1" smtClean="0"/>
              <a:t>SSD_Mobilenet</a:t>
            </a:r>
            <a:r>
              <a:rPr lang="en-US" altLang="ko-KR" sz="1200" dirty="0" smtClean="0"/>
              <a:t>  V1</a:t>
            </a:r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② </a:t>
            </a:r>
            <a:r>
              <a:rPr lang="ko-KR" altLang="en-US" sz="1200" dirty="0" smtClean="0"/>
              <a:t>참조 </a:t>
            </a:r>
            <a:r>
              <a:rPr lang="en-US" altLang="ko-KR" sz="1200" dirty="0" smtClean="0"/>
              <a:t>: YouTube</a:t>
            </a:r>
            <a:r>
              <a:rPr lang="ko-KR" altLang="en-US" sz="1200" dirty="0" smtClean="0"/>
              <a:t> 동영상</a:t>
            </a:r>
            <a:r>
              <a:rPr lang="en-US" altLang="ko-KR" sz="1200" dirty="0" smtClean="0"/>
              <a:t>, </a:t>
            </a:r>
            <a:r>
              <a:rPr lang="ko-KR" altLang="en-US" sz="1200" dirty="0" err="1" smtClean="0"/>
              <a:t>구글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검색</a:t>
            </a:r>
            <a:r>
              <a:rPr lang="en-US" altLang="ko-KR" sz="1200" dirty="0" smtClean="0"/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③ </a:t>
            </a:r>
            <a:r>
              <a:rPr lang="ko-KR" altLang="en-US" sz="1200" dirty="0" smtClean="0"/>
              <a:t>수정사항 </a:t>
            </a:r>
            <a:r>
              <a:rPr lang="en-US" altLang="ko-KR" sz="1200" dirty="0" smtClean="0"/>
              <a:t>: </a:t>
            </a:r>
            <a:r>
              <a:rPr lang="ko-KR" altLang="en-US" sz="1200" dirty="0" smtClean="0"/>
              <a:t>버전 및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구현 목적에 맞게 작동되도록 수정</a:t>
            </a:r>
            <a:endParaRPr lang="ko-KR" altLang="en-US" sz="1200" dirty="0"/>
          </a:p>
        </p:txBody>
      </p:sp>
      <p:sp>
        <p:nvSpPr>
          <p:cNvPr id="9" name="TextBox 8"/>
          <p:cNvSpPr txBox="1"/>
          <p:nvPr/>
        </p:nvSpPr>
        <p:spPr>
          <a:xfrm>
            <a:off x="467544" y="3195565"/>
            <a:ext cx="29523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(6) </a:t>
            </a:r>
            <a:r>
              <a:rPr lang="ko-KR" altLang="en-US" sz="1400" dirty="0" smtClean="0"/>
              <a:t>작업 환경</a:t>
            </a:r>
            <a:endParaRPr lang="ko-KR" altLang="en-US" sz="1400" dirty="0"/>
          </a:p>
        </p:txBody>
      </p: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4569379"/>
              </p:ext>
            </p:extLst>
          </p:nvPr>
        </p:nvGraphicFramePr>
        <p:xfrm>
          <a:off x="827584" y="3699621"/>
          <a:ext cx="6525846" cy="158417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62923"/>
                <a:gridCol w="3262923"/>
              </a:tblGrid>
              <a:tr h="3450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기본 작업 </a:t>
                      </a:r>
                      <a:r>
                        <a:rPr lang="en-US" altLang="ko-KR" sz="1200" dirty="0" smtClean="0"/>
                        <a:t>: </a:t>
                      </a:r>
                      <a:r>
                        <a:rPr lang="ko-KR" altLang="en-US" sz="1200" dirty="0" smtClean="0"/>
                        <a:t>노트북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/>
                        <a:t>학습 </a:t>
                      </a:r>
                      <a:r>
                        <a:rPr lang="en-US" altLang="ko-KR" sz="1200" dirty="0" smtClean="0"/>
                        <a:t>: </a:t>
                      </a:r>
                      <a:r>
                        <a:rPr lang="ko-KR" altLang="en-US" sz="1200" dirty="0" err="1" smtClean="0"/>
                        <a:t>구글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ko-KR" altLang="en-US" sz="1200" dirty="0" err="1" smtClean="0"/>
                        <a:t>클라우드</a:t>
                      </a:r>
                      <a:r>
                        <a:rPr lang="ko-KR" altLang="en-US" sz="1200" dirty="0" smtClean="0"/>
                        <a:t> 플랫폼</a:t>
                      </a:r>
                      <a:endParaRPr lang="ko-KR" altLang="en-US" sz="1200" dirty="0"/>
                    </a:p>
                  </a:txBody>
                  <a:tcPr/>
                </a:tc>
              </a:tr>
              <a:tr h="1239120">
                <a:tc>
                  <a:txBody>
                    <a:bodyPr/>
                    <a:lstStyle/>
                    <a:p>
                      <a:pPr fontAlgn="base">
                        <a:lnSpc>
                          <a:spcPct val="200000"/>
                        </a:lnSpc>
                      </a:pPr>
                      <a:r>
                        <a:rPr lang="en-US" altLang="ko-KR" sz="1200" dirty="0" smtClean="0">
                          <a:latin typeface="Arial"/>
                          <a:cs typeface="Arial"/>
                        </a:rPr>
                        <a:t>•</a:t>
                      </a:r>
                      <a:r>
                        <a:rPr lang="en-US" altLang="ko-KR" sz="1200" dirty="0" smtClean="0"/>
                        <a:t> CPU 2</a:t>
                      </a:r>
                      <a:r>
                        <a:rPr lang="ko-KR" altLang="en-US" sz="1200" dirty="0" smtClean="0"/>
                        <a:t>코어</a:t>
                      </a:r>
                      <a:r>
                        <a:rPr lang="en-US" altLang="ko-KR" sz="1200" dirty="0" smtClean="0"/>
                        <a:t>( RAM  8GB)  </a:t>
                      </a:r>
                    </a:p>
                    <a:p>
                      <a:pPr fontAlgn="base">
                        <a:lnSpc>
                          <a:spcPct val="200000"/>
                        </a:lnSpc>
                      </a:pPr>
                      <a:r>
                        <a:rPr lang="en-US" altLang="ko-KR" sz="1200" dirty="0" smtClean="0">
                          <a:latin typeface="Arial"/>
                          <a:cs typeface="Arial"/>
                        </a:rPr>
                        <a:t>• </a:t>
                      </a:r>
                      <a:r>
                        <a:rPr lang="ko-KR" altLang="en-US" sz="1200" dirty="0" smtClean="0"/>
                        <a:t>내장 그래픽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en-US" altLang="ko-KR" sz="1200" dirty="0" err="1" smtClean="0"/>
                        <a:t>gpu</a:t>
                      </a:r>
                      <a:r>
                        <a:rPr lang="en-US" altLang="ko-KR" sz="1200" dirty="0" smtClean="0"/>
                        <a:t>(X)</a:t>
                      </a:r>
                      <a:endParaRPr lang="ko-KR" altLang="en-US" sz="1200" dirty="0" smtClean="0"/>
                    </a:p>
                    <a:p>
                      <a:pPr fontAlgn="base">
                        <a:lnSpc>
                          <a:spcPct val="200000"/>
                        </a:lnSpc>
                      </a:pPr>
                      <a:r>
                        <a:rPr lang="en-US" altLang="ko-KR" sz="1200" dirty="0" smtClean="0">
                          <a:latin typeface="Arial"/>
                          <a:cs typeface="Arial"/>
                        </a:rPr>
                        <a:t>• </a:t>
                      </a:r>
                      <a:r>
                        <a:rPr lang="ko-KR" altLang="en-US" sz="1200" dirty="0" err="1" smtClean="0"/>
                        <a:t>우분투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en-US" altLang="ko-KR" sz="1200" dirty="0" smtClean="0"/>
                        <a:t>16.04(</a:t>
                      </a:r>
                      <a:r>
                        <a:rPr lang="ko-KR" altLang="en-US" sz="1200" dirty="0" err="1" smtClean="0"/>
                        <a:t>리눅스</a:t>
                      </a:r>
                      <a:r>
                        <a:rPr lang="ko-KR" altLang="en-US" sz="1200" dirty="0" smtClean="0"/>
                        <a:t> 환경</a:t>
                      </a:r>
                      <a:r>
                        <a:rPr lang="en-US" altLang="ko-KR" sz="1200" dirty="0" smtClean="0"/>
                        <a:t>)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base">
                        <a:lnSpc>
                          <a:spcPct val="200000"/>
                        </a:lnSpc>
                      </a:pPr>
                      <a:r>
                        <a:rPr lang="en-US" altLang="ko-KR" sz="1200" dirty="0" smtClean="0">
                          <a:latin typeface="Arial"/>
                          <a:cs typeface="Arial"/>
                        </a:rPr>
                        <a:t>• </a:t>
                      </a:r>
                      <a:r>
                        <a:rPr lang="en-US" altLang="ko-KR" sz="1200" dirty="0" smtClean="0"/>
                        <a:t>CPU 4</a:t>
                      </a:r>
                      <a:r>
                        <a:rPr lang="ko-KR" altLang="en-US" sz="1200" dirty="0" smtClean="0"/>
                        <a:t>코어</a:t>
                      </a:r>
                      <a:r>
                        <a:rPr lang="en-US" altLang="ko-KR" sz="1200" dirty="0" smtClean="0"/>
                        <a:t>(RAM 15GB),  </a:t>
                      </a:r>
                    </a:p>
                    <a:p>
                      <a:pPr fontAlgn="base">
                        <a:lnSpc>
                          <a:spcPct val="200000"/>
                        </a:lnSpc>
                      </a:pPr>
                      <a:r>
                        <a:rPr lang="en-US" altLang="ko-KR" sz="1200" dirty="0" smtClean="0">
                          <a:latin typeface="Arial"/>
                          <a:cs typeface="Arial"/>
                        </a:rPr>
                        <a:t>• </a:t>
                      </a:r>
                      <a:r>
                        <a:rPr lang="en-US" altLang="ko-KR" sz="1200" dirty="0" smtClean="0"/>
                        <a:t>GPU : NVIDIA Tesla K80(RAM 24GB) 1</a:t>
                      </a:r>
                      <a:r>
                        <a:rPr lang="ko-KR" altLang="en-US" sz="1200" dirty="0" smtClean="0"/>
                        <a:t>개</a:t>
                      </a:r>
                      <a:endParaRPr lang="en-US" altLang="ko-KR" sz="1200" dirty="0" smtClean="0"/>
                    </a:p>
                    <a:p>
                      <a:pPr fontAlgn="base">
                        <a:lnSpc>
                          <a:spcPct val="200000"/>
                        </a:lnSpc>
                      </a:pPr>
                      <a:r>
                        <a:rPr lang="ko-KR" altLang="en-US" sz="1200" dirty="0" smtClean="0">
                          <a:latin typeface="Arial"/>
                          <a:cs typeface="Arial"/>
                        </a:rPr>
                        <a:t>• </a:t>
                      </a:r>
                      <a:r>
                        <a:rPr lang="ko-KR" altLang="en-US" sz="1200" dirty="0" err="1" smtClean="0"/>
                        <a:t>우분투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en-US" altLang="ko-KR" sz="1200" dirty="0" smtClean="0"/>
                        <a:t>16.04(</a:t>
                      </a:r>
                      <a:r>
                        <a:rPr lang="ko-KR" altLang="en-US" sz="1200" dirty="0" err="1" smtClean="0"/>
                        <a:t>리눅스</a:t>
                      </a:r>
                      <a:r>
                        <a:rPr lang="ko-KR" altLang="en-US" sz="1200" dirty="0" smtClean="0"/>
                        <a:t> 환경</a:t>
                      </a:r>
                      <a:r>
                        <a:rPr lang="en-US" altLang="ko-KR" sz="1200" dirty="0" smtClean="0"/>
                        <a:t>)</a:t>
                      </a:r>
                      <a:endParaRPr lang="ko-KR" altLang="en-US" sz="12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323528" y="183763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창업 프로젝트 </a:t>
            </a:r>
            <a:r>
              <a:rPr lang="en-US" altLang="ko-KR" dirty="0"/>
              <a:t>2</a:t>
            </a:r>
            <a:r>
              <a:rPr lang="en-US" altLang="ko-KR" dirty="0" smtClean="0"/>
              <a:t>. CCTV</a:t>
            </a:r>
            <a:r>
              <a:rPr lang="ko-KR" altLang="en-US" dirty="0" smtClean="0"/>
              <a:t>에 사람의 마음을 담는다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329355" y="962578"/>
            <a:ext cx="25864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16. </a:t>
            </a:r>
            <a:r>
              <a:rPr lang="ko-KR" altLang="en-US" sz="1400" dirty="0" smtClean="0"/>
              <a:t>특정한 사람만 인식하기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98194361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83568" y="1994974"/>
            <a:ext cx="6840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en-US" altLang="ko-KR" sz="1200" dirty="0" smtClean="0"/>
              <a:t>① </a:t>
            </a:r>
            <a:r>
              <a:rPr lang="ko-KR" altLang="en-US" sz="1200" dirty="0" err="1" smtClean="0"/>
              <a:t>구글</a:t>
            </a:r>
            <a:r>
              <a:rPr lang="ko-KR" altLang="en-US" sz="1200" dirty="0" smtClean="0"/>
              <a:t> 및 </a:t>
            </a:r>
            <a:r>
              <a:rPr lang="en-US" altLang="ko-KR" sz="1200" dirty="0" smtClean="0"/>
              <a:t>YouTube </a:t>
            </a:r>
            <a:r>
              <a:rPr lang="ko-KR" altLang="en-US" sz="1200" dirty="0" smtClean="0"/>
              <a:t>동영상을 이용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사람 및 배우 공유의 이미지 </a:t>
            </a:r>
            <a:r>
              <a:rPr lang="en-US" altLang="ko-KR" sz="1200" dirty="0" smtClean="0"/>
              <a:t>1,000</a:t>
            </a:r>
            <a:r>
              <a:rPr lang="ko-KR" altLang="en-US" sz="1200" dirty="0" smtClean="0"/>
              <a:t>장을 준비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 </a:t>
            </a:r>
            <a:endParaRPr lang="en-US" altLang="ko-KR" sz="1200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683568" y="2533642"/>
            <a:ext cx="8064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smtClean="0"/>
              <a:t>② </a:t>
            </a:r>
            <a:r>
              <a:rPr lang="ko-KR" altLang="en-US" sz="1200" dirty="0" smtClean="0"/>
              <a:t>이미지 </a:t>
            </a:r>
            <a:r>
              <a:rPr lang="en-US" altLang="ko-KR" sz="1200" dirty="0" smtClean="0"/>
              <a:t>1,000</a:t>
            </a:r>
            <a:r>
              <a:rPr lang="ko-KR" altLang="en-US" sz="1200" dirty="0" smtClean="0"/>
              <a:t>장 중에서 </a:t>
            </a:r>
            <a:r>
              <a:rPr lang="en-US" altLang="ko-KR" sz="1200" dirty="0" smtClean="0"/>
              <a:t>800</a:t>
            </a:r>
            <a:r>
              <a:rPr lang="ko-KR" altLang="en-US" sz="1200" dirty="0" smtClean="0"/>
              <a:t>장은 학습 데이터</a:t>
            </a:r>
            <a:r>
              <a:rPr lang="en-US" altLang="ko-KR" sz="1200" dirty="0" smtClean="0"/>
              <a:t>, 200</a:t>
            </a:r>
            <a:r>
              <a:rPr lang="ko-KR" altLang="en-US" sz="1200" dirty="0" smtClean="0"/>
              <a:t>장은 </a:t>
            </a:r>
            <a:r>
              <a:rPr lang="ko-KR" altLang="en-US" sz="1200" dirty="0" err="1" smtClean="0"/>
              <a:t>태스트</a:t>
            </a:r>
            <a:r>
              <a:rPr lang="ko-KR" altLang="en-US" sz="1200" dirty="0" smtClean="0"/>
              <a:t> 데이터로 분할하여 </a:t>
            </a:r>
            <a:r>
              <a:rPr lang="en-US" altLang="ko-KR" sz="1200" dirty="0" smtClean="0"/>
              <a:t>dataset</a:t>
            </a:r>
            <a:r>
              <a:rPr lang="ko-KR" altLang="en-US" sz="1200" dirty="0" smtClean="0"/>
              <a:t> 폴더 준비</a:t>
            </a:r>
            <a:endParaRPr lang="en-US" altLang="ko-KR" sz="1200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696" y="2996952"/>
            <a:ext cx="5635923" cy="2814763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23528" y="183763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창업 프로젝트 </a:t>
            </a:r>
            <a:r>
              <a:rPr lang="en-US" altLang="ko-KR" dirty="0"/>
              <a:t>2</a:t>
            </a:r>
            <a:r>
              <a:rPr lang="en-US" altLang="ko-KR" dirty="0" smtClean="0"/>
              <a:t>. CCTV</a:t>
            </a:r>
            <a:r>
              <a:rPr lang="ko-KR" altLang="en-US" dirty="0" smtClean="0"/>
              <a:t>에 사람의 마음을 담는다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29355" y="962578"/>
            <a:ext cx="25864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16. </a:t>
            </a:r>
            <a:r>
              <a:rPr lang="ko-KR" altLang="en-US" sz="1400" dirty="0" smtClean="0"/>
              <a:t>특정한 사람만 인식하기</a:t>
            </a:r>
            <a:endParaRPr lang="ko-KR" altLang="en-US" sz="1400" dirty="0"/>
          </a:p>
        </p:txBody>
      </p:sp>
      <p:sp>
        <p:nvSpPr>
          <p:cNvPr id="15" name="TextBox 14"/>
          <p:cNvSpPr txBox="1"/>
          <p:nvPr/>
        </p:nvSpPr>
        <p:spPr>
          <a:xfrm>
            <a:off x="475036" y="1525440"/>
            <a:ext cx="16486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(7) </a:t>
            </a:r>
            <a:r>
              <a:rPr lang="ko-KR" altLang="en-US" sz="1400" dirty="0" smtClean="0"/>
              <a:t>데이터 준비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5287725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323528" y="836712"/>
            <a:ext cx="5544616" cy="1800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/>
              <a:t>2. </a:t>
            </a:r>
            <a:r>
              <a:rPr lang="ko-KR" altLang="en-US" sz="1400" dirty="0" smtClean="0"/>
              <a:t>제품 개요 </a:t>
            </a:r>
            <a:endParaRPr lang="en-US" altLang="ko-KR" sz="14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  - </a:t>
            </a:r>
            <a:r>
              <a:rPr lang="ko-KR" altLang="en-US" sz="1200" dirty="0"/>
              <a:t>식물 재배에 관한 데이터 </a:t>
            </a:r>
            <a:r>
              <a:rPr lang="ko-KR" altLang="en-US" sz="1200" dirty="0" smtClean="0"/>
              <a:t>구축 </a:t>
            </a:r>
            <a:r>
              <a:rPr lang="en-US" altLang="ko-KR" sz="1200" dirty="0" smtClean="0"/>
              <a:t>+ </a:t>
            </a:r>
            <a:r>
              <a:rPr lang="ko-KR" altLang="en-US" sz="1200" dirty="0"/>
              <a:t>식물 인식 인공지능 프로그램 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- </a:t>
            </a:r>
            <a:r>
              <a:rPr lang="ko-KR" altLang="en-US" sz="1200" dirty="0" smtClean="0"/>
              <a:t>스마트 폰 카메라로 </a:t>
            </a:r>
            <a:r>
              <a:rPr lang="ko-KR" altLang="en-US" sz="1200" dirty="0"/>
              <a:t>해당 식물 </a:t>
            </a:r>
            <a:r>
              <a:rPr lang="ko-KR" altLang="en-US" sz="1200" dirty="0" smtClean="0"/>
              <a:t>촬영 </a:t>
            </a:r>
            <a:r>
              <a:rPr lang="en-US" altLang="ko-KR" sz="1200" dirty="0" smtClean="0"/>
              <a:t>: </a:t>
            </a:r>
            <a:r>
              <a:rPr lang="ko-KR" altLang="en-US" sz="1200" dirty="0" smtClean="0"/>
              <a:t>식물 인식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  - </a:t>
            </a:r>
            <a:r>
              <a:rPr lang="ko-KR" altLang="en-US" sz="1200" dirty="0"/>
              <a:t>식물의 </a:t>
            </a:r>
            <a:r>
              <a:rPr lang="ko-KR" altLang="en-US" sz="1200" dirty="0" smtClean="0"/>
              <a:t>종류에 </a:t>
            </a:r>
            <a:r>
              <a:rPr lang="ko-KR" altLang="en-US" sz="1200" dirty="0"/>
              <a:t>따라 자동으로 최적의 습도와 </a:t>
            </a:r>
            <a:r>
              <a:rPr lang="en-US" altLang="ko-KR" sz="1200" dirty="0"/>
              <a:t>RGB </a:t>
            </a:r>
            <a:r>
              <a:rPr lang="ko-KR" altLang="en-US" sz="1200" dirty="0"/>
              <a:t>조명 </a:t>
            </a:r>
            <a:r>
              <a:rPr lang="ko-KR" altLang="en-US" sz="1200" dirty="0" smtClean="0"/>
              <a:t>설정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  - </a:t>
            </a:r>
            <a:r>
              <a:rPr lang="ko-KR" altLang="en-US" sz="1200" dirty="0"/>
              <a:t>각종 센서</a:t>
            </a:r>
            <a:r>
              <a:rPr lang="en-US" altLang="ko-KR" sz="1200" dirty="0"/>
              <a:t>, </a:t>
            </a:r>
            <a:r>
              <a:rPr lang="ko-KR" altLang="en-US" sz="1200" dirty="0"/>
              <a:t>워터 펌프</a:t>
            </a:r>
            <a:r>
              <a:rPr lang="en-US" altLang="ko-KR" sz="1200" dirty="0"/>
              <a:t>, </a:t>
            </a:r>
            <a:r>
              <a:rPr lang="ko-KR" altLang="en-US" sz="1200" dirty="0"/>
              <a:t>식물용 </a:t>
            </a:r>
            <a:r>
              <a:rPr lang="en-US" altLang="ko-KR" sz="1200" dirty="0"/>
              <a:t>LED </a:t>
            </a:r>
            <a:r>
              <a:rPr lang="ko-KR" altLang="en-US" sz="1200" dirty="0" smtClean="0"/>
              <a:t>제어</a:t>
            </a:r>
            <a:r>
              <a:rPr lang="en-US" altLang="ko-KR" sz="1200" dirty="0" smtClean="0"/>
              <a:t> 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  - </a:t>
            </a:r>
            <a:r>
              <a:rPr lang="ko-KR" altLang="en-US" sz="1200" dirty="0"/>
              <a:t>최적의 생육 조건유지 및 </a:t>
            </a:r>
            <a:r>
              <a:rPr lang="ko-KR" altLang="en-US" sz="1200" dirty="0" smtClean="0"/>
              <a:t>관리</a:t>
            </a:r>
            <a:endParaRPr lang="ko-KR" altLang="en-US" sz="14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3494120"/>
            <a:ext cx="4202948" cy="236415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4522" y="3501008"/>
            <a:ext cx="4202948" cy="236415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23528" y="3068959"/>
            <a:ext cx="17281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맑은 고딕"/>
                <a:ea typeface="맑은 고딕"/>
              </a:rPr>
              <a:t>▶ </a:t>
            </a:r>
            <a:r>
              <a:rPr lang="ko-KR" altLang="en-US" sz="1200" dirty="0" smtClean="0"/>
              <a:t>제작 과정</a:t>
            </a:r>
            <a:endParaRPr lang="ko-KR" altLang="en-US" sz="1200" dirty="0"/>
          </a:p>
        </p:txBody>
      </p:sp>
      <p:sp>
        <p:nvSpPr>
          <p:cNvPr id="7" name="직사각형 6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23528" y="159023"/>
            <a:ext cx="5112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창</a:t>
            </a:r>
            <a:r>
              <a:rPr lang="ko-KR" altLang="en-US" dirty="0" smtClean="0"/>
              <a:t>업 프로젝트 </a:t>
            </a:r>
            <a:r>
              <a:rPr lang="en-US" altLang="ko-KR" dirty="0"/>
              <a:t>1</a:t>
            </a:r>
            <a:r>
              <a:rPr lang="en-US" altLang="ko-KR" dirty="0" smtClean="0"/>
              <a:t>. AI</a:t>
            </a:r>
            <a:r>
              <a:rPr lang="ko-KR" altLang="en-US" dirty="0" smtClean="0"/>
              <a:t>를 활용한</a:t>
            </a:r>
            <a:r>
              <a:rPr lang="en-US" altLang="ko-KR" dirty="0" smtClean="0"/>
              <a:t> </a:t>
            </a:r>
            <a:r>
              <a:rPr lang="ko-KR" altLang="en-US" dirty="0" smtClean="0"/>
              <a:t>식물 관리 시스템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8682845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986" y="2348880"/>
            <a:ext cx="6842670" cy="3024336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23528" y="183763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창업 프로젝트 </a:t>
            </a:r>
            <a:r>
              <a:rPr lang="en-US" altLang="ko-KR" dirty="0"/>
              <a:t>2</a:t>
            </a:r>
            <a:r>
              <a:rPr lang="en-US" altLang="ko-KR" dirty="0" smtClean="0"/>
              <a:t>. CCTV</a:t>
            </a:r>
            <a:r>
              <a:rPr lang="ko-KR" altLang="en-US" dirty="0" smtClean="0"/>
              <a:t>에 사람의 마음을 담는다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29355" y="962578"/>
            <a:ext cx="25864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16. </a:t>
            </a:r>
            <a:r>
              <a:rPr lang="ko-KR" altLang="en-US" sz="1400" dirty="0" smtClean="0"/>
              <a:t>특정한 사람만 인식하기</a:t>
            </a:r>
            <a:endParaRPr lang="ko-KR" altLang="en-US" sz="1400" dirty="0"/>
          </a:p>
        </p:txBody>
      </p:sp>
      <p:sp>
        <p:nvSpPr>
          <p:cNvPr id="10" name="TextBox 9"/>
          <p:cNvSpPr txBox="1"/>
          <p:nvPr/>
        </p:nvSpPr>
        <p:spPr>
          <a:xfrm>
            <a:off x="475036" y="1525440"/>
            <a:ext cx="55371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(8) </a:t>
            </a:r>
            <a:r>
              <a:rPr lang="ko-KR" altLang="en-US" sz="1400" dirty="0"/>
              <a:t>데이터 처리 </a:t>
            </a:r>
            <a:r>
              <a:rPr lang="en-US" altLang="ko-KR" sz="1400" dirty="0"/>
              <a:t>: </a:t>
            </a:r>
            <a:r>
              <a:rPr lang="ko-KR" altLang="en-US" sz="1400" dirty="0" err="1"/>
              <a:t>라벨링</a:t>
            </a:r>
            <a:r>
              <a:rPr lang="en-US" altLang="ko-KR" sz="1400" dirty="0"/>
              <a:t>(Labeling) → xml → csv → </a:t>
            </a:r>
            <a:r>
              <a:rPr lang="en-US" altLang="ko-KR" sz="1400" dirty="0" err="1"/>
              <a:t>TFRecord</a:t>
            </a:r>
            <a:r>
              <a:rPr lang="en-US" altLang="ko-KR" sz="1400" dirty="0"/>
              <a:t> file 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40326805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67544" y="1525439"/>
            <a:ext cx="3024336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/>
              <a:t>(9) </a:t>
            </a:r>
            <a:r>
              <a:rPr lang="ko-KR" altLang="en-US" sz="1400" dirty="0" smtClean="0"/>
              <a:t>학습시키기</a:t>
            </a:r>
            <a:endParaRPr lang="en-US" altLang="ko-KR" sz="14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- batch=32,  </a:t>
            </a:r>
            <a:r>
              <a:rPr lang="ko-KR" altLang="en-US" sz="1200" dirty="0" smtClean="0"/>
              <a:t>학습 횟수</a:t>
            </a:r>
            <a:r>
              <a:rPr lang="en-US" altLang="ko-KR" sz="1200" dirty="0" smtClean="0"/>
              <a:t>(epoch) = 15,000</a:t>
            </a:r>
            <a:endParaRPr lang="ko-KR" altLang="en-US" sz="1200" dirty="0"/>
          </a:p>
        </p:txBody>
      </p:sp>
      <p:pic>
        <p:nvPicPr>
          <p:cNvPr id="4" name="[SHANA]공유프로젝트gcp학습과정_Trim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21969" y="2504838"/>
            <a:ext cx="6336704" cy="3327869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23528" y="183763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창업 프로젝트 </a:t>
            </a:r>
            <a:r>
              <a:rPr lang="en-US" altLang="ko-KR" dirty="0"/>
              <a:t>2</a:t>
            </a:r>
            <a:r>
              <a:rPr lang="en-US" altLang="ko-KR" dirty="0" smtClean="0"/>
              <a:t>. CCTV</a:t>
            </a:r>
            <a:r>
              <a:rPr lang="ko-KR" altLang="en-US" dirty="0" smtClean="0"/>
              <a:t>에 사람의 마음을 담는다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29355" y="962578"/>
            <a:ext cx="25864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16. </a:t>
            </a:r>
            <a:r>
              <a:rPr lang="ko-KR" altLang="en-US" sz="1400" dirty="0" smtClean="0"/>
              <a:t>특정한 사람만 인식하기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093526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얼굴인식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457973" y="2173631"/>
            <a:ext cx="6264696" cy="3523892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323528" y="183763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창업 프로젝트 </a:t>
            </a:r>
            <a:r>
              <a:rPr lang="en-US" altLang="ko-KR" dirty="0"/>
              <a:t>2</a:t>
            </a:r>
            <a:r>
              <a:rPr lang="en-US" altLang="ko-KR" dirty="0" smtClean="0"/>
              <a:t>. CCTV</a:t>
            </a:r>
            <a:r>
              <a:rPr lang="ko-KR" altLang="en-US" dirty="0" smtClean="0"/>
              <a:t>에 사람의 마음을 담는다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29355" y="962578"/>
            <a:ext cx="25864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16. </a:t>
            </a:r>
            <a:r>
              <a:rPr lang="ko-KR" altLang="en-US" sz="1400" dirty="0" smtClean="0"/>
              <a:t>특정한 사람만 인식하기</a:t>
            </a:r>
            <a:endParaRPr lang="ko-KR" altLang="en-US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475036" y="1525440"/>
            <a:ext cx="16486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(10) </a:t>
            </a:r>
            <a:r>
              <a:rPr lang="ko-KR" altLang="en-US" sz="1400" dirty="0" smtClean="0"/>
              <a:t>결과 확인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098581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611560" y="4510187"/>
            <a:ext cx="3087135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 smtClean="0">
                <a:latin typeface="Arial"/>
                <a:cs typeface="Arial"/>
              </a:rPr>
              <a:t>► </a:t>
            </a:r>
            <a:r>
              <a:rPr lang="ko-KR" altLang="en-US" sz="1000" dirty="0" smtClean="0"/>
              <a:t>두 </a:t>
            </a:r>
            <a:r>
              <a:rPr lang="ko-KR" altLang="en-US" sz="1000" dirty="0"/>
              <a:t>개의 입력에 대해 독립적으로 두 개의 </a:t>
            </a:r>
            <a:r>
              <a:rPr lang="ko-KR" altLang="en-US" sz="1000" dirty="0" err="1"/>
              <a:t>합성곱</a:t>
            </a:r>
            <a:r>
              <a:rPr lang="ko-KR" altLang="en-US" sz="1000" dirty="0"/>
              <a:t> </a:t>
            </a:r>
            <a:endParaRPr lang="en-US" altLang="ko-KR" sz="1000" dirty="0" smtClean="0"/>
          </a:p>
          <a:p>
            <a:pPr>
              <a:lnSpc>
                <a:spcPct val="150000"/>
              </a:lnSpc>
            </a:pPr>
            <a:r>
              <a:rPr lang="ko-KR" altLang="en-US" sz="1000" dirty="0" smtClean="0"/>
              <a:t>   신경망을 </a:t>
            </a:r>
            <a:r>
              <a:rPr lang="ko-KR" altLang="en-US" sz="1000" dirty="0"/>
              <a:t>실행한 뒤 비교하는 </a:t>
            </a:r>
            <a:r>
              <a:rPr lang="ko-KR" altLang="en-US" sz="1000" dirty="0" smtClean="0"/>
              <a:t>아이디어</a:t>
            </a:r>
            <a:endParaRPr lang="ko-KR" altLang="en-US" sz="10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2309145"/>
            <a:ext cx="3155790" cy="1734186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530343" y="1946100"/>
            <a:ext cx="143095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 smtClean="0">
                <a:latin typeface="Arial"/>
                <a:cs typeface="Arial"/>
              </a:rPr>
              <a:t>1.</a:t>
            </a:r>
            <a:r>
              <a:rPr lang="ko-KR" altLang="en-US" sz="1200" dirty="0" smtClean="0">
                <a:latin typeface="Arial"/>
                <a:cs typeface="Arial"/>
              </a:rPr>
              <a:t> </a:t>
            </a:r>
            <a:r>
              <a:rPr lang="ko-KR" altLang="en-US" sz="1200" dirty="0" err="1" smtClean="0"/>
              <a:t>샴</a:t>
            </a:r>
            <a:r>
              <a:rPr lang="ko-KR" altLang="en-US" sz="1200" dirty="0" smtClean="0"/>
              <a:t> 네트워크</a:t>
            </a:r>
            <a:endParaRPr lang="ko-KR" altLang="en-US" sz="1200" dirty="0"/>
          </a:p>
        </p:txBody>
      </p:sp>
      <p:sp>
        <p:nvSpPr>
          <p:cNvPr id="6" name="직사각형 5"/>
          <p:cNvSpPr/>
          <p:nvPr/>
        </p:nvSpPr>
        <p:spPr>
          <a:xfrm>
            <a:off x="4623318" y="1946100"/>
            <a:ext cx="143095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latin typeface="Arial"/>
                <a:cs typeface="Arial"/>
              </a:rPr>
              <a:t>2</a:t>
            </a:r>
            <a:r>
              <a:rPr lang="en-US" altLang="ko-KR" sz="1200" dirty="0" smtClean="0">
                <a:latin typeface="Arial"/>
                <a:cs typeface="Arial"/>
              </a:rPr>
              <a:t>.</a:t>
            </a:r>
            <a:r>
              <a:rPr lang="ko-KR" altLang="en-US" sz="1200" dirty="0" smtClean="0">
                <a:latin typeface="Arial"/>
                <a:cs typeface="Arial"/>
              </a:rPr>
              <a:t> </a:t>
            </a:r>
            <a:r>
              <a:rPr lang="ko-KR" altLang="en-US" sz="1200" dirty="0" err="1" smtClean="0"/>
              <a:t>삼중항</a:t>
            </a:r>
            <a:r>
              <a:rPr lang="ko-KR" altLang="en-US" sz="1200" dirty="0" smtClean="0"/>
              <a:t> 손실</a:t>
            </a:r>
            <a:endParaRPr lang="ko-KR" altLang="en-US" sz="12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9342" y="2331736"/>
            <a:ext cx="1786529" cy="9387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1550" y="2309145"/>
            <a:ext cx="1786529" cy="941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4940518" y="3214028"/>
            <a:ext cx="15841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같은 사람간의 손실 </a:t>
            </a:r>
            <a:r>
              <a:rPr lang="en-US" altLang="ko-KR" sz="1000" dirty="0" smtClean="0"/>
              <a:t>Loss</a:t>
            </a:r>
            <a:endParaRPr lang="ko-KR" altLang="en-US" sz="1000" dirty="0"/>
          </a:p>
        </p:txBody>
      </p:sp>
      <p:sp>
        <p:nvSpPr>
          <p:cNvPr id="11" name="TextBox 10"/>
          <p:cNvSpPr txBox="1"/>
          <p:nvPr/>
        </p:nvSpPr>
        <p:spPr>
          <a:xfrm>
            <a:off x="6812726" y="3270491"/>
            <a:ext cx="15841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다</a:t>
            </a:r>
            <a:r>
              <a:rPr lang="ko-KR" altLang="en-US" sz="1000" dirty="0"/>
              <a:t>른</a:t>
            </a:r>
            <a:r>
              <a:rPr lang="ko-KR" altLang="en-US" sz="1000" dirty="0" smtClean="0"/>
              <a:t> 사람간의 손실 </a:t>
            </a:r>
            <a:r>
              <a:rPr lang="en-US" altLang="ko-KR" sz="1000" dirty="0" smtClean="0"/>
              <a:t>Loss</a:t>
            </a:r>
            <a:endParaRPr lang="ko-KR" altLang="en-US" sz="1000" dirty="0"/>
          </a:p>
        </p:txBody>
      </p:sp>
      <p:sp>
        <p:nvSpPr>
          <p:cNvPr id="9" name="아래쪽 화살표 8"/>
          <p:cNvSpPr/>
          <p:nvPr/>
        </p:nvSpPr>
        <p:spPr>
          <a:xfrm>
            <a:off x="5675547" y="3557564"/>
            <a:ext cx="114118" cy="216024"/>
          </a:xfrm>
          <a:prstGeom prst="down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아래쪽 화살표 12"/>
          <p:cNvSpPr/>
          <p:nvPr/>
        </p:nvSpPr>
        <p:spPr>
          <a:xfrm>
            <a:off x="7547755" y="3614027"/>
            <a:ext cx="114118" cy="216024"/>
          </a:xfrm>
          <a:prstGeom prst="down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5480578" y="3883006"/>
            <a:ext cx="5040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 smtClean="0">
                <a:solidFill>
                  <a:srgbClr val="0070C0"/>
                </a:solidFill>
              </a:rPr>
              <a:t>A, P</a:t>
            </a:r>
            <a:endParaRPr lang="ko-KR" altLang="en-US" sz="1000" b="1" dirty="0">
              <a:solidFill>
                <a:srgbClr val="0070C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352786" y="3950166"/>
            <a:ext cx="5040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A, N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4839342" y="4510187"/>
            <a:ext cx="3658737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 smtClean="0">
                <a:latin typeface="Arial"/>
                <a:cs typeface="Arial"/>
              </a:rPr>
              <a:t>► 같은 사람간의 손실은 최소</a:t>
            </a:r>
            <a:r>
              <a:rPr lang="en-US" altLang="ko-KR" sz="1000" dirty="0" smtClean="0">
                <a:latin typeface="Arial"/>
                <a:cs typeface="Arial"/>
              </a:rPr>
              <a:t>, </a:t>
            </a:r>
            <a:r>
              <a:rPr lang="ko-KR" altLang="en-US" sz="1000" dirty="0" smtClean="0">
                <a:latin typeface="Arial"/>
                <a:cs typeface="Arial"/>
              </a:rPr>
              <a:t>다른 사람간의 손실은 최대가   </a:t>
            </a:r>
            <a:endParaRPr lang="en-US" altLang="ko-KR" sz="1000" dirty="0" smtClean="0">
              <a:latin typeface="Arial"/>
              <a:cs typeface="Arial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Arial"/>
                <a:cs typeface="Arial"/>
              </a:rPr>
              <a:t> </a:t>
            </a:r>
            <a:r>
              <a:rPr lang="en-US" altLang="ko-KR" sz="1000" dirty="0" smtClean="0">
                <a:latin typeface="Arial"/>
                <a:cs typeface="Arial"/>
              </a:rPr>
              <a:t>  </a:t>
            </a:r>
            <a:r>
              <a:rPr lang="ko-KR" altLang="en-US" sz="1000" dirty="0" smtClean="0">
                <a:latin typeface="Arial"/>
                <a:cs typeface="Arial"/>
              </a:rPr>
              <a:t>되도록 학습을 진행</a:t>
            </a:r>
            <a:endParaRPr lang="ko-KR" altLang="en-US" sz="1000" dirty="0"/>
          </a:p>
        </p:txBody>
      </p:sp>
      <p:sp>
        <p:nvSpPr>
          <p:cNvPr id="16" name="직사각형 15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323528" y="183763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창업 프로젝트 </a:t>
            </a:r>
            <a:r>
              <a:rPr lang="en-US" altLang="ko-KR" dirty="0"/>
              <a:t>2</a:t>
            </a:r>
            <a:r>
              <a:rPr lang="en-US" altLang="ko-KR" dirty="0" smtClean="0"/>
              <a:t>. CCTV</a:t>
            </a:r>
            <a:r>
              <a:rPr lang="ko-KR" altLang="en-US" dirty="0" smtClean="0"/>
              <a:t>에 사람의 마음을 담는다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0" name="TextBox 7"/>
          <p:cNvSpPr txBox="1">
            <a:spLocks noChangeArrowheads="1"/>
          </p:cNvSpPr>
          <p:nvPr/>
        </p:nvSpPr>
        <p:spPr bwMode="auto">
          <a:xfrm>
            <a:off x="347684" y="1073232"/>
            <a:ext cx="5441981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400" dirty="0" smtClean="0">
                <a:latin typeface="+mn-ea"/>
                <a:cs typeface="Calibri" panose="020F0502020204030204" pitchFamily="34" charset="0"/>
              </a:rPr>
              <a:t>구현 목표 </a:t>
            </a:r>
            <a:r>
              <a:rPr lang="en-US" altLang="ko-KR" sz="1400" dirty="0">
                <a:latin typeface="+mn-ea"/>
                <a:cs typeface="Calibri" panose="020F0502020204030204" pitchFamily="34" charset="0"/>
              </a:rPr>
              <a:t>3</a:t>
            </a:r>
            <a:r>
              <a:rPr lang="en-US" altLang="ko-KR" sz="1400" dirty="0" smtClean="0">
                <a:latin typeface="+mn-ea"/>
                <a:cs typeface="Calibri" panose="020F0502020204030204" pitchFamily="34" charset="0"/>
              </a:rPr>
              <a:t> : </a:t>
            </a:r>
            <a:r>
              <a:rPr lang="en-US" altLang="ko-KR" sz="1400" dirty="0"/>
              <a:t>Face ID </a:t>
            </a:r>
            <a:r>
              <a:rPr lang="ko-KR" altLang="en-US" sz="1400" dirty="0"/>
              <a:t>구현</a:t>
            </a:r>
            <a:r>
              <a:rPr lang="en-US" altLang="ko-KR" sz="1400" dirty="0"/>
              <a:t>.</a:t>
            </a:r>
            <a:r>
              <a:rPr lang="ko-KR" altLang="en-US" sz="1400" dirty="0"/>
              <a:t>  </a:t>
            </a:r>
            <a:r>
              <a:rPr lang="en-US" altLang="ko-KR" sz="1400" dirty="0"/>
              <a:t>Siamese Network</a:t>
            </a:r>
            <a:r>
              <a:rPr lang="ko-KR" altLang="en-US" sz="1400" dirty="0"/>
              <a:t>와 </a:t>
            </a:r>
            <a:r>
              <a:rPr lang="en-US" altLang="ko-KR" sz="1400" dirty="0"/>
              <a:t>Triplet </a:t>
            </a:r>
            <a:r>
              <a:rPr lang="en-US" altLang="ko-KR" sz="1400" dirty="0" smtClean="0"/>
              <a:t>Loss </a:t>
            </a:r>
            <a:r>
              <a:rPr lang="ko-KR" altLang="en-US" sz="1400" dirty="0" smtClean="0"/>
              <a:t>소개</a:t>
            </a:r>
            <a:endParaRPr lang="ru-RU" altLang="ko-KR" sz="1400" dirty="0">
              <a:latin typeface="+mn-ea"/>
              <a:cs typeface="Calibri" panose="020F0502020204030204" pitchFamily="34" charset="0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23528" y="1172969"/>
            <a:ext cx="72008" cy="21602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213815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83568" y="1844824"/>
            <a:ext cx="274920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smtClean="0">
                <a:latin typeface="Arial"/>
                <a:cs typeface="Arial"/>
              </a:rPr>
              <a:t> 1) </a:t>
            </a:r>
            <a:r>
              <a:rPr lang="ko-KR" altLang="en-US" sz="1200" dirty="0" smtClean="0">
                <a:latin typeface="Arial"/>
                <a:cs typeface="Arial"/>
              </a:rPr>
              <a:t>가정 </a:t>
            </a:r>
            <a:r>
              <a:rPr lang="en-US" altLang="ko-KR" sz="1200" dirty="0" smtClean="0">
                <a:latin typeface="Arial"/>
                <a:cs typeface="Arial"/>
              </a:rPr>
              <a:t>: 5</a:t>
            </a:r>
            <a:r>
              <a:rPr lang="ko-KR" altLang="en-US" sz="1200" dirty="0" smtClean="0">
                <a:latin typeface="Arial"/>
                <a:cs typeface="Arial"/>
              </a:rPr>
              <a:t>명의 직원</a:t>
            </a:r>
            <a:endParaRPr lang="en-US" altLang="ko-KR" sz="1200" dirty="0" smtClean="0">
              <a:latin typeface="Arial"/>
              <a:cs typeface="Arial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latin typeface="Arial"/>
                <a:cs typeface="Arial"/>
              </a:rPr>
              <a:t>    - </a:t>
            </a:r>
            <a:r>
              <a:rPr lang="en-US" altLang="ko-KR" sz="1200" b="1" dirty="0" err="1" smtClean="0">
                <a:latin typeface="Arial"/>
                <a:cs typeface="Arial"/>
              </a:rPr>
              <a:t>gongyu</a:t>
            </a:r>
            <a:r>
              <a:rPr lang="en-US" altLang="ko-KR" sz="1200" dirty="0" smtClean="0">
                <a:latin typeface="Arial"/>
                <a:cs typeface="Arial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Arial"/>
                <a:cs typeface="Arial"/>
              </a:rPr>
              <a:t> </a:t>
            </a:r>
            <a:r>
              <a:rPr lang="en-US" altLang="ko-KR" sz="1200" dirty="0" smtClean="0">
                <a:latin typeface="Arial"/>
                <a:cs typeface="Arial"/>
              </a:rPr>
              <a:t>   - </a:t>
            </a:r>
            <a:r>
              <a:rPr lang="en-US" altLang="ko-KR" sz="1200" dirty="0" err="1" smtClean="0">
                <a:latin typeface="Arial"/>
                <a:cs typeface="Arial"/>
              </a:rPr>
              <a:t>goeun</a:t>
            </a:r>
            <a:endParaRPr lang="en-US" altLang="ko-KR" sz="1200" dirty="0">
              <a:latin typeface="Arial"/>
              <a:cs typeface="Arial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latin typeface="Arial"/>
                <a:cs typeface="Arial"/>
              </a:rPr>
              <a:t>    - </a:t>
            </a:r>
            <a:r>
              <a:rPr lang="en-US" altLang="ko-KR" sz="1200" b="1" dirty="0" err="1" smtClean="0">
                <a:latin typeface="Arial"/>
                <a:cs typeface="Arial"/>
              </a:rPr>
              <a:t>dongwook</a:t>
            </a:r>
            <a:endParaRPr lang="en-US" altLang="ko-KR" sz="1200" b="1" dirty="0" smtClean="0">
              <a:latin typeface="Arial"/>
              <a:cs typeface="Arial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Arial"/>
                <a:cs typeface="Arial"/>
              </a:rPr>
              <a:t> </a:t>
            </a:r>
            <a:r>
              <a:rPr lang="en-US" altLang="ko-KR" sz="1200" dirty="0" smtClean="0">
                <a:latin typeface="Arial"/>
                <a:cs typeface="Arial"/>
              </a:rPr>
              <a:t>   - </a:t>
            </a:r>
            <a:r>
              <a:rPr lang="en-US" altLang="ko-KR" sz="1200" dirty="0" err="1" smtClean="0">
                <a:latin typeface="Arial"/>
                <a:cs typeface="Arial"/>
              </a:rPr>
              <a:t>taeri</a:t>
            </a:r>
            <a:endParaRPr lang="en-US" altLang="ko-KR" sz="1200" dirty="0" smtClean="0">
              <a:latin typeface="Arial"/>
              <a:cs typeface="Arial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Arial"/>
                <a:cs typeface="Arial"/>
              </a:rPr>
              <a:t> </a:t>
            </a:r>
            <a:r>
              <a:rPr lang="en-US" altLang="ko-KR" sz="1200" dirty="0" smtClean="0">
                <a:latin typeface="Arial"/>
                <a:cs typeface="Arial"/>
              </a:rPr>
              <a:t>   - </a:t>
            </a:r>
            <a:r>
              <a:rPr lang="en-US" altLang="ko-KR" sz="1200" dirty="0" err="1" smtClean="0">
                <a:latin typeface="Arial"/>
                <a:cs typeface="Arial"/>
              </a:rPr>
              <a:t>seok</a:t>
            </a:r>
            <a:r>
              <a:rPr lang="en-US" altLang="ko-KR" sz="1200" dirty="0" smtClean="0">
                <a:latin typeface="Arial"/>
                <a:cs typeface="Arial"/>
              </a:rPr>
              <a:t> </a:t>
            </a:r>
          </a:p>
          <a:p>
            <a:pPr>
              <a:lnSpc>
                <a:spcPct val="150000"/>
              </a:lnSpc>
            </a:pPr>
            <a:endParaRPr lang="en-US" altLang="ko-KR" sz="1200" dirty="0" smtClean="0">
              <a:latin typeface="Arial"/>
              <a:cs typeface="Arial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latin typeface="Arial"/>
                <a:cs typeface="Arial"/>
              </a:rPr>
              <a:t>2) </a:t>
            </a:r>
            <a:r>
              <a:rPr lang="ko-KR" altLang="en-US" sz="1200" dirty="0">
                <a:latin typeface="Arial"/>
                <a:cs typeface="Arial"/>
              </a:rPr>
              <a:t>목</a:t>
            </a:r>
            <a:r>
              <a:rPr lang="ko-KR" altLang="en-US" sz="1200" dirty="0" smtClean="0">
                <a:latin typeface="Arial"/>
                <a:cs typeface="Arial"/>
              </a:rPr>
              <a:t>표</a:t>
            </a:r>
            <a:r>
              <a:rPr lang="en-US" altLang="ko-KR" sz="1200" dirty="0" smtClean="0">
                <a:latin typeface="Arial"/>
                <a:cs typeface="Arial"/>
              </a:rPr>
              <a:t>: </a:t>
            </a:r>
            <a:r>
              <a:rPr lang="ko-KR" altLang="en-US" sz="1200" dirty="0" smtClean="0">
                <a:latin typeface="Arial"/>
                <a:cs typeface="Arial"/>
              </a:rPr>
              <a:t>화면 속 사람의 얼굴을 보고</a:t>
            </a:r>
            <a:r>
              <a:rPr lang="en-US" altLang="ko-KR" sz="1200" dirty="0" smtClean="0">
                <a:latin typeface="Arial"/>
                <a:cs typeface="Arial"/>
              </a:rPr>
              <a:t>,</a:t>
            </a:r>
            <a:r>
              <a:rPr lang="ko-KR" altLang="en-US" sz="1200" dirty="0" smtClean="0">
                <a:latin typeface="Arial"/>
                <a:cs typeface="Arial"/>
              </a:rPr>
              <a:t>    </a:t>
            </a:r>
            <a:endParaRPr lang="en-US" altLang="ko-KR" sz="1200" dirty="0" smtClean="0">
              <a:latin typeface="Arial"/>
              <a:cs typeface="Arial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Arial"/>
                <a:cs typeface="Arial"/>
              </a:rPr>
              <a:t> </a:t>
            </a:r>
            <a:r>
              <a:rPr lang="en-US" altLang="ko-KR" sz="1200" dirty="0" smtClean="0">
                <a:latin typeface="Arial"/>
                <a:cs typeface="Arial"/>
              </a:rPr>
              <a:t>   </a:t>
            </a:r>
            <a:r>
              <a:rPr lang="ko-KR" altLang="en-US" sz="1200" dirty="0" smtClean="0">
                <a:latin typeface="Arial"/>
                <a:cs typeface="Arial"/>
              </a:rPr>
              <a:t>직원만 을 인식해서 시스템에서 </a:t>
            </a:r>
            <a:endParaRPr lang="en-US" altLang="ko-KR" sz="1200" dirty="0" smtClean="0">
              <a:latin typeface="Arial"/>
              <a:cs typeface="Arial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Arial"/>
                <a:cs typeface="Arial"/>
              </a:rPr>
              <a:t> </a:t>
            </a:r>
            <a:r>
              <a:rPr lang="en-US" altLang="ko-KR" sz="1200" dirty="0" smtClean="0">
                <a:latin typeface="Arial"/>
                <a:cs typeface="Arial"/>
              </a:rPr>
              <a:t>    </a:t>
            </a:r>
            <a:r>
              <a:rPr lang="ko-KR" altLang="en-US" sz="1200" dirty="0" smtClean="0">
                <a:latin typeface="Arial"/>
                <a:cs typeface="Arial"/>
              </a:rPr>
              <a:t>출입 승인 메시지를 출력 해준다</a:t>
            </a:r>
            <a:r>
              <a:rPr lang="en-US" altLang="ko-KR" sz="1200" dirty="0" smtClean="0">
                <a:latin typeface="Arial"/>
                <a:cs typeface="Arial"/>
              </a:rPr>
              <a:t>.</a:t>
            </a:r>
            <a:r>
              <a:rPr lang="ko-KR" altLang="en-US" sz="1200" dirty="0" smtClean="0">
                <a:latin typeface="Arial"/>
                <a:cs typeface="Arial"/>
              </a:rPr>
              <a:t> </a:t>
            </a:r>
            <a:r>
              <a:rPr lang="en-US" altLang="ko-KR" sz="1200" dirty="0" smtClean="0">
                <a:latin typeface="Arial"/>
                <a:cs typeface="Arial"/>
              </a:rPr>
              <a:t>            </a:t>
            </a:r>
          </a:p>
        </p:txBody>
      </p:sp>
      <p:pic>
        <p:nvPicPr>
          <p:cNvPr id="6" name="FaceID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491880" y="1844824"/>
            <a:ext cx="5256584" cy="2495509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323528" y="183763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창업 프로젝트 </a:t>
            </a:r>
            <a:r>
              <a:rPr lang="en-US" altLang="ko-KR" dirty="0"/>
              <a:t>2</a:t>
            </a:r>
            <a:r>
              <a:rPr lang="en-US" altLang="ko-KR" dirty="0" smtClean="0"/>
              <a:t>. CCTV</a:t>
            </a:r>
            <a:r>
              <a:rPr lang="ko-KR" altLang="en-US" dirty="0" smtClean="0"/>
              <a:t>에 사람의 마음을 담는다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75036" y="1525440"/>
            <a:ext cx="24407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3. </a:t>
            </a:r>
            <a:r>
              <a:rPr lang="en-US" altLang="ko-KR" sz="1400" dirty="0"/>
              <a:t>Face ID </a:t>
            </a:r>
            <a:r>
              <a:rPr lang="ko-KR" altLang="en-US" sz="1400" dirty="0"/>
              <a:t>구현 </a:t>
            </a:r>
            <a:r>
              <a:rPr lang="ko-KR" altLang="en-US" sz="1400" dirty="0" smtClean="0"/>
              <a:t>사례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766605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1520" y="183763"/>
            <a:ext cx="6552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전처리</a:t>
            </a:r>
            <a:r>
              <a:rPr lang="en-US" altLang="ko-KR" dirty="0" smtClean="0"/>
              <a:t>(preprocessing) </a:t>
            </a:r>
            <a:r>
              <a:rPr lang="ko-KR" altLang="en-US" dirty="0" smtClean="0"/>
              <a:t>방법 </a:t>
            </a:r>
            <a:r>
              <a:rPr lang="en-US" altLang="ko-KR" dirty="0" smtClean="0"/>
              <a:t>1 – ‘</a:t>
            </a:r>
            <a:r>
              <a:rPr lang="ko-KR" altLang="en-US" dirty="0" smtClean="0"/>
              <a:t>동영상</a:t>
            </a:r>
            <a:r>
              <a:rPr lang="en-US" altLang="ko-KR" dirty="0" smtClean="0"/>
              <a:t>’</a:t>
            </a:r>
            <a:r>
              <a:rPr lang="ko-KR" altLang="en-US" dirty="0" smtClean="0"/>
              <a:t>으로부터 이미지 얻기</a:t>
            </a:r>
            <a:r>
              <a:rPr lang="en-US" altLang="ko-KR" dirty="0" smtClean="0"/>
              <a:t>  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11560" y="1042863"/>
            <a:ext cx="58326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1. </a:t>
            </a:r>
            <a:r>
              <a:rPr lang="ko-KR" altLang="en-US" sz="1400" dirty="0" smtClean="0"/>
              <a:t>동영상 </a:t>
            </a:r>
            <a:r>
              <a:rPr lang="en-US" altLang="ko-KR" sz="1400" dirty="0" smtClean="0"/>
              <a:t>: </a:t>
            </a:r>
            <a:r>
              <a:rPr lang="ko-KR" altLang="en-US" sz="1400" dirty="0" smtClean="0"/>
              <a:t>이미지의 불연속적인 흐름</a:t>
            </a:r>
            <a:r>
              <a:rPr lang="en-US" altLang="ko-KR" sz="1400" dirty="0" smtClean="0"/>
              <a:t>,  30fps</a:t>
            </a:r>
            <a:r>
              <a:rPr lang="ko-KR" altLang="en-US" sz="1400" dirty="0" smtClean="0"/>
              <a:t>는 </a:t>
            </a:r>
            <a:r>
              <a:rPr lang="en-US" altLang="ko-KR" sz="1400" dirty="0" smtClean="0"/>
              <a:t>1</a:t>
            </a:r>
            <a:r>
              <a:rPr lang="ko-KR" altLang="en-US" sz="1400" dirty="0" smtClean="0"/>
              <a:t>초에 </a:t>
            </a:r>
            <a:r>
              <a:rPr lang="en-US" altLang="ko-KR" sz="1400" dirty="0" smtClean="0"/>
              <a:t>30</a:t>
            </a:r>
            <a:r>
              <a:rPr lang="ko-KR" altLang="en-US" sz="1400" dirty="0" smtClean="0"/>
              <a:t>장  </a:t>
            </a:r>
            <a:r>
              <a:rPr lang="en-US" altLang="ko-KR" sz="1400" dirty="0" smtClean="0"/>
              <a:t> </a:t>
            </a:r>
            <a:endParaRPr lang="ko-KR" altLang="en-US" sz="1400" dirty="0"/>
          </a:p>
        </p:txBody>
      </p:sp>
      <p:sp>
        <p:nvSpPr>
          <p:cNvPr id="4" name="직사각형 3"/>
          <p:cNvSpPr/>
          <p:nvPr/>
        </p:nvSpPr>
        <p:spPr>
          <a:xfrm>
            <a:off x="827584" y="2276872"/>
            <a:ext cx="74168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 smtClean="0">
                <a:latin typeface="Arial"/>
                <a:cs typeface="Arial"/>
              </a:rPr>
              <a:t>► </a:t>
            </a:r>
            <a:r>
              <a:rPr lang="ko-KR" altLang="en-US" sz="1200" dirty="0" smtClean="0"/>
              <a:t>명령어 </a:t>
            </a:r>
            <a:r>
              <a:rPr lang="en-US" altLang="ko-KR" sz="1200" dirty="0" smtClean="0"/>
              <a:t>: </a:t>
            </a:r>
            <a:r>
              <a:rPr lang="en-US" altLang="ko-KR" sz="1200" dirty="0" err="1" smtClean="0"/>
              <a:t>ffmpeg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-</a:t>
            </a:r>
            <a:r>
              <a:rPr lang="en-US" altLang="ko-KR" sz="1200" dirty="0" err="1"/>
              <a:t>ss</a:t>
            </a:r>
            <a:r>
              <a:rPr lang="en-US" altLang="ko-KR" sz="1200" dirty="0"/>
              <a:t> [</a:t>
            </a:r>
            <a:r>
              <a:rPr lang="ko-KR" altLang="en-US" sz="1200" dirty="0"/>
              <a:t>시작시간</a:t>
            </a:r>
            <a:r>
              <a:rPr lang="en-US" altLang="ko-KR" sz="1200" dirty="0"/>
              <a:t>] -t [</a:t>
            </a:r>
            <a:r>
              <a:rPr lang="ko-KR" altLang="en-US" sz="1200" dirty="0"/>
              <a:t>길이</a:t>
            </a:r>
            <a:r>
              <a:rPr lang="en-US" altLang="ko-KR" sz="1200" dirty="0"/>
              <a:t>] -</a:t>
            </a:r>
            <a:r>
              <a:rPr lang="en-US" altLang="ko-KR" sz="1200" dirty="0" err="1"/>
              <a:t>i</a:t>
            </a:r>
            <a:r>
              <a:rPr lang="en-US" altLang="ko-KR" sz="1200" dirty="0"/>
              <a:t> [</a:t>
            </a:r>
            <a:r>
              <a:rPr lang="ko-KR" altLang="en-US" sz="1200" dirty="0"/>
              <a:t>동영상이름</a:t>
            </a:r>
            <a:r>
              <a:rPr lang="en-US" altLang="ko-KR" sz="1200" dirty="0"/>
              <a:t>] -r [</a:t>
            </a:r>
            <a:r>
              <a:rPr lang="ko-KR" altLang="en-US" sz="1200" dirty="0" err="1"/>
              <a:t>프레임레이트</a:t>
            </a:r>
            <a:r>
              <a:rPr lang="en-US" altLang="ko-KR" sz="1200" dirty="0"/>
              <a:t>] -s [</a:t>
            </a:r>
            <a:r>
              <a:rPr lang="ko-KR" altLang="en-US" sz="1200" dirty="0"/>
              <a:t>출력해상도</a:t>
            </a:r>
            <a:r>
              <a:rPr lang="en-US" altLang="ko-KR" sz="1200" dirty="0"/>
              <a:t>] </a:t>
            </a:r>
            <a:r>
              <a:rPr lang="en-US" altLang="ko-KR" sz="1200" dirty="0" smtClean="0"/>
              <a:t>[</a:t>
            </a:r>
            <a:r>
              <a:rPr lang="ko-KR" altLang="en-US" sz="1200" dirty="0"/>
              <a:t>이미지이름</a:t>
            </a:r>
            <a:r>
              <a:rPr lang="en-US" altLang="ko-KR" sz="1200" dirty="0" smtClean="0"/>
              <a:t>]</a:t>
            </a:r>
          </a:p>
          <a:p>
            <a:endParaRPr lang="en-US" altLang="ko-KR" sz="1200" dirty="0"/>
          </a:p>
          <a:p>
            <a:r>
              <a:rPr lang="ko-KR" altLang="en-US" sz="1200" dirty="0" smtClean="0"/>
              <a:t>   예</a:t>
            </a:r>
            <a:r>
              <a:rPr lang="en-US" altLang="ko-KR" sz="1200" dirty="0" smtClean="0"/>
              <a:t>) </a:t>
            </a:r>
            <a:r>
              <a:rPr lang="en-US" altLang="ko-KR" sz="1200" dirty="0" err="1"/>
              <a:t>ffmpeg</a:t>
            </a:r>
            <a:r>
              <a:rPr lang="en-US" altLang="ko-KR" sz="1200" dirty="0"/>
              <a:t> -</a:t>
            </a:r>
            <a:r>
              <a:rPr lang="en-US" altLang="ko-KR" sz="1200" dirty="0" err="1"/>
              <a:t>i</a:t>
            </a:r>
            <a:r>
              <a:rPr lang="en-US" altLang="ko-KR" sz="1200" dirty="0"/>
              <a:t> /home/project/fire/fire6.mp4 -r 1 -s 480*270 /</a:t>
            </a:r>
            <a:r>
              <a:rPr lang="en-US" altLang="ko-KR" sz="1200" dirty="0" smtClean="0"/>
              <a:t>home/project/fire/</a:t>
            </a:r>
            <a:r>
              <a:rPr lang="en-US" altLang="ko-KR" sz="1200" dirty="0" err="1" smtClean="0"/>
              <a:t>fire_tmp</a:t>
            </a:r>
            <a:r>
              <a:rPr lang="en-US" altLang="ko-KR" sz="1200" dirty="0" smtClean="0"/>
              <a:t>/f%d.jpg</a:t>
            </a:r>
            <a:endParaRPr lang="ko-KR" altLang="en-US" sz="1200" dirty="0"/>
          </a:p>
        </p:txBody>
      </p:sp>
      <p:sp>
        <p:nvSpPr>
          <p:cNvPr id="6" name="TextBox 5"/>
          <p:cNvSpPr txBox="1"/>
          <p:nvPr/>
        </p:nvSpPr>
        <p:spPr>
          <a:xfrm>
            <a:off x="611560" y="1844824"/>
            <a:ext cx="58326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2</a:t>
            </a:r>
            <a:r>
              <a:rPr lang="en-US" altLang="ko-KR" sz="1400" dirty="0" smtClean="0"/>
              <a:t>. </a:t>
            </a:r>
            <a:r>
              <a:rPr lang="en-US" altLang="ko-KR" sz="1400" dirty="0" err="1" smtClean="0"/>
              <a:t>Ffmpeg</a:t>
            </a:r>
            <a:r>
              <a:rPr lang="ko-KR" altLang="en-US" sz="1400" dirty="0" smtClean="0"/>
              <a:t>을 활용한 이미지 추출  </a:t>
            </a:r>
            <a:r>
              <a:rPr lang="en-US" altLang="ko-KR" sz="1400" dirty="0" smtClean="0"/>
              <a:t> </a:t>
            </a:r>
            <a:endParaRPr lang="ko-KR" altLang="en-US" sz="1400" dirty="0"/>
          </a:p>
        </p:txBody>
      </p:sp>
      <p:sp>
        <p:nvSpPr>
          <p:cNvPr id="9" name="TextBox 8"/>
          <p:cNvSpPr txBox="1"/>
          <p:nvPr/>
        </p:nvSpPr>
        <p:spPr>
          <a:xfrm>
            <a:off x="611560" y="3550747"/>
            <a:ext cx="58326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3. </a:t>
            </a:r>
            <a:r>
              <a:rPr lang="ko-KR" altLang="en-US" sz="1400" dirty="0" smtClean="0"/>
              <a:t>모듈</a:t>
            </a:r>
            <a:r>
              <a:rPr lang="en-US" altLang="ko-KR" sz="1400" dirty="0" smtClean="0"/>
              <a:t>(</a:t>
            </a:r>
            <a:r>
              <a:rPr lang="ko-KR" altLang="en-US" sz="1400" dirty="0" smtClean="0"/>
              <a:t>파일</a:t>
            </a:r>
            <a:r>
              <a:rPr lang="en-US" altLang="ko-KR" sz="1400" dirty="0" smtClean="0"/>
              <a:t>)</a:t>
            </a:r>
            <a:r>
              <a:rPr lang="ko-KR" altLang="en-US" sz="1400" dirty="0" smtClean="0"/>
              <a:t>을 만들어서 이미지 추출   </a:t>
            </a:r>
            <a:r>
              <a:rPr lang="en-US" altLang="ko-KR" sz="1400" dirty="0" smtClean="0"/>
              <a:t> </a:t>
            </a:r>
            <a:endParaRPr lang="ko-KR" altLang="en-US" sz="1400" dirty="0"/>
          </a:p>
        </p:txBody>
      </p:sp>
      <p:sp>
        <p:nvSpPr>
          <p:cNvPr id="14" name="직사각형 13"/>
          <p:cNvSpPr/>
          <p:nvPr/>
        </p:nvSpPr>
        <p:spPr>
          <a:xfrm>
            <a:off x="971600" y="4005064"/>
            <a:ext cx="418409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 smtClean="0"/>
              <a:t>1) </a:t>
            </a:r>
            <a:r>
              <a:rPr lang="ko-KR" altLang="en-US" sz="1200" dirty="0" smtClean="0"/>
              <a:t>외부입력 설정 </a:t>
            </a:r>
            <a:r>
              <a:rPr lang="en-US" altLang="ko-KR" sz="1200" dirty="0" smtClean="0"/>
              <a:t>: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interval </a:t>
            </a:r>
            <a:r>
              <a:rPr lang="en-US" altLang="ko-KR" sz="1200" dirty="0"/>
              <a:t>= 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(input("frame interval : "))</a:t>
            </a:r>
            <a:endParaRPr lang="ko-KR" altLang="en-US" sz="1200" dirty="0"/>
          </a:p>
        </p:txBody>
      </p:sp>
      <p:sp>
        <p:nvSpPr>
          <p:cNvPr id="15" name="직사각형 14"/>
          <p:cNvSpPr/>
          <p:nvPr/>
        </p:nvSpPr>
        <p:spPr>
          <a:xfrm>
            <a:off x="1259632" y="4736585"/>
            <a:ext cx="766046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 err="1"/>
              <a:t>vidcap</a:t>
            </a:r>
            <a:r>
              <a:rPr lang="en-US" altLang="ko-KR" sz="1200" dirty="0"/>
              <a:t> = cv2.VideoCapture('/</a:t>
            </a:r>
            <a:r>
              <a:rPr lang="en-US" altLang="ko-KR" sz="1200" dirty="0" smtClean="0"/>
              <a:t>home/project/test.mp4</a:t>
            </a:r>
            <a:r>
              <a:rPr lang="en-US" altLang="ko-KR" sz="1200" dirty="0"/>
              <a:t>') </a:t>
            </a:r>
            <a:endParaRPr lang="en-US" altLang="ko-KR" sz="1200" dirty="0" smtClean="0"/>
          </a:p>
          <a:p>
            <a:endParaRPr lang="en-US" altLang="ko-KR" sz="1200" dirty="0"/>
          </a:p>
          <a:p>
            <a:r>
              <a:rPr lang="en-US" altLang="ko-KR" sz="1200" dirty="0" smtClean="0"/>
              <a:t>while </a:t>
            </a:r>
            <a:r>
              <a:rPr lang="en-US" altLang="ko-KR" sz="1200" dirty="0"/>
              <a:t>True:    </a:t>
            </a:r>
            <a:endParaRPr lang="en-US" altLang="ko-KR" sz="1200" dirty="0" smtClean="0"/>
          </a:p>
          <a:p>
            <a:r>
              <a:rPr lang="en-US" altLang="ko-KR" sz="1200" dirty="0" smtClean="0"/>
              <a:t>    </a:t>
            </a:r>
            <a:r>
              <a:rPr lang="en-US" altLang="ko-KR" sz="1200" dirty="0" err="1" smtClean="0"/>
              <a:t>retval</a:t>
            </a:r>
            <a:r>
              <a:rPr lang="en-US" altLang="ko-KR" sz="1200" dirty="0"/>
              <a:t>, frame = </a:t>
            </a:r>
            <a:r>
              <a:rPr lang="en-US" altLang="ko-KR" sz="1200" dirty="0" err="1"/>
              <a:t>vidcap.read</a:t>
            </a:r>
            <a:r>
              <a:rPr lang="en-US" altLang="ko-KR" sz="1200" dirty="0"/>
              <a:t>()  # </a:t>
            </a:r>
            <a:r>
              <a:rPr lang="ko-KR" altLang="en-US" sz="1200" dirty="0"/>
              <a:t>프레임 </a:t>
            </a:r>
            <a:r>
              <a:rPr lang="ko-KR" altLang="en-US" sz="1200" dirty="0" err="1"/>
              <a:t>캡처</a:t>
            </a:r>
            <a:r>
              <a:rPr lang="ko-KR" altLang="en-US" sz="1200" dirty="0"/>
              <a:t>    </a:t>
            </a:r>
            <a:endParaRPr lang="en-US" altLang="ko-KR" sz="1200" dirty="0" smtClean="0"/>
          </a:p>
          <a:p>
            <a:r>
              <a:rPr lang="en-US" altLang="ko-KR" sz="1200" dirty="0" smtClean="0"/>
              <a:t>    if </a:t>
            </a:r>
            <a:r>
              <a:rPr lang="en-US" altLang="ko-KR" sz="1200" dirty="0"/>
              <a:t>not </a:t>
            </a:r>
            <a:r>
              <a:rPr lang="en-US" altLang="ko-KR" sz="1200" dirty="0" err="1"/>
              <a:t>retval</a:t>
            </a:r>
            <a:r>
              <a:rPr lang="en-US" altLang="ko-KR" sz="1200" dirty="0"/>
              <a:t>:        </a:t>
            </a:r>
            <a:endParaRPr lang="en-US" altLang="ko-KR" sz="1200" dirty="0" smtClean="0"/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     break    </a:t>
            </a:r>
          </a:p>
          <a:p>
            <a:r>
              <a:rPr lang="en-US" altLang="ko-KR" sz="1200" dirty="0" smtClean="0"/>
              <a:t>    if </a:t>
            </a:r>
            <a:r>
              <a:rPr lang="en-US" altLang="ko-KR" sz="1200" dirty="0"/>
              <a:t>(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(</a:t>
            </a:r>
            <a:r>
              <a:rPr lang="en-US" altLang="ko-KR" sz="1200" dirty="0" err="1"/>
              <a:t>vidcap.get</a:t>
            </a:r>
            <a:r>
              <a:rPr lang="en-US" altLang="ko-KR" sz="1200" dirty="0"/>
              <a:t>(1)) % interval == </a:t>
            </a:r>
            <a:r>
              <a:rPr lang="en-US" altLang="ko-KR" sz="1200" dirty="0" smtClean="0"/>
              <a:t>0:          </a:t>
            </a:r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     cv2.imwrite</a:t>
            </a:r>
            <a:r>
              <a:rPr lang="en-US" altLang="ko-KR" sz="1200" dirty="0"/>
              <a:t>("./images/%s.jpg" % </a:t>
            </a:r>
            <a:r>
              <a:rPr lang="en-US" altLang="ko-KR" sz="1200" dirty="0" err="1"/>
              <a:t>datetime.datetime.now</a:t>
            </a:r>
            <a:r>
              <a:rPr lang="en-US" altLang="ko-KR" sz="1200" dirty="0"/>
              <a:t>().</a:t>
            </a:r>
            <a:r>
              <a:rPr lang="en-US" altLang="ko-KR" sz="1200" dirty="0" err="1"/>
              <a:t>strftime</a:t>
            </a:r>
            <a:r>
              <a:rPr lang="en-US" altLang="ko-KR" sz="1200" dirty="0"/>
              <a:t>('%Y-%m-%d-%H:%M:%S'), frame)</a:t>
            </a:r>
            <a:endParaRPr lang="ko-KR" altLang="en-US" sz="1200" dirty="0"/>
          </a:p>
        </p:txBody>
      </p:sp>
      <p:sp>
        <p:nvSpPr>
          <p:cNvPr id="16" name="직사각형 15"/>
          <p:cNvSpPr/>
          <p:nvPr/>
        </p:nvSpPr>
        <p:spPr>
          <a:xfrm>
            <a:off x="971600" y="4396329"/>
            <a:ext cx="54726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/>
              <a:t>2</a:t>
            </a:r>
            <a:r>
              <a:rPr lang="en-US" altLang="ko-KR" sz="1200" dirty="0" smtClean="0"/>
              <a:t>) </a:t>
            </a:r>
            <a:r>
              <a:rPr lang="ko-KR" altLang="en-US" sz="1200" dirty="0" smtClean="0"/>
              <a:t>설정한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외부 입력 값으로 원하는 속도로 이미지를 저장   </a:t>
            </a:r>
            <a:endParaRPr lang="ko-KR" altLang="en-US" sz="1200" dirty="0"/>
          </a:p>
        </p:txBody>
      </p:sp>
      <p:sp>
        <p:nvSpPr>
          <p:cNvPr id="10" name="직사각형 9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418004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1520" y="183763"/>
            <a:ext cx="813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전처리</a:t>
            </a:r>
            <a:r>
              <a:rPr lang="en-US" altLang="ko-KR" dirty="0" smtClean="0"/>
              <a:t>(preprocessing) </a:t>
            </a:r>
            <a:r>
              <a:rPr lang="ko-KR" altLang="en-US" dirty="0" smtClean="0"/>
              <a:t>방법 </a:t>
            </a:r>
            <a:r>
              <a:rPr lang="en-US" altLang="ko-KR" dirty="0" smtClean="0"/>
              <a:t>2 – </a:t>
            </a:r>
            <a:r>
              <a:rPr lang="ko-KR" altLang="en-US" dirty="0" smtClean="0"/>
              <a:t>이미지 자동</a:t>
            </a:r>
            <a:r>
              <a:rPr lang="en-US" altLang="ko-KR" dirty="0" smtClean="0"/>
              <a:t> </a:t>
            </a:r>
            <a:r>
              <a:rPr lang="ko-KR" altLang="en-US" dirty="0" smtClean="0"/>
              <a:t>추출 및 자동 </a:t>
            </a:r>
            <a:r>
              <a:rPr lang="en-US" altLang="ko-KR" dirty="0" smtClean="0"/>
              <a:t>xml </a:t>
            </a:r>
            <a:r>
              <a:rPr lang="ko-KR" altLang="en-US" dirty="0" smtClean="0"/>
              <a:t>파일 생성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11560" y="980728"/>
            <a:ext cx="648072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atin typeface="맑은 고딕"/>
                <a:ea typeface="맑은 고딕"/>
              </a:rPr>
              <a:t>▶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아이디어 </a:t>
            </a:r>
            <a:endParaRPr lang="en-US" altLang="ko-KR" sz="1400" dirty="0" smtClean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 </a:t>
            </a:r>
            <a:r>
              <a:rPr lang="en-US" altLang="ko-KR" sz="1400" dirty="0" smtClean="0"/>
              <a:t> </a:t>
            </a:r>
            <a:r>
              <a:rPr lang="en-US" altLang="ko-KR" sz="1200" dirty="0" smtClean="0"/>
              <a:t>① </a:t>
            </a:r>
            <a:r>
              <a:rPr lang="ko-KR" altLang="en-US" sz="1200" dirty="0" smtClean="0"/>
              <a:t>성능 좋은 모델</a:t>
            </a:r>
            <a:r>
              <a:rPr lang="en-US" altLang="ko-KR" sz="1200" dirty="0" smtClean="0"/>
              <a:t>(</a:t>
            </a:r>
            <a:r>
              <a:rPr lang="ko-KR" altLang="en-US" sz="1200" dirty="0" smtClean="0"/>
              <a:t>가중치</a:t>
            </a:r>
            <a:r>
              <a:rPr lang="en-US" altLang="ko-KR" sz="1200" dirty="0" smtClean="0"/>
              <a:t>)</a:t>
            </a:r>
            <a:r>
              <a:rPr lang="ko-KR" altLang="en-US" sz="1200" dirty="0" smtClean="0"/>
              <a:t>을 이용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이미지에서 정교하게 객체</a:t>
            </a:r>
            <a:r>
              <a:rPr lang="en-US" altLang="ko-KR" sz="1200" dirty="0" smtClean="0"/>
              <a:t>(</a:t>
            </a:r>
            <a:r>
              <a:rPr lang="ko-KR" altLang="en-US" sz="1200" dirty="0" smtClean="0"/>
              <a:t>클래스</a:t>
            </a:r>
            <a:r>
              <a:rPr lang="en-US" altLang="ko-KR" sz="1200" dirty="0" smtClean="0"/>
              <a:t>)</a:t>
            </a:r>
            <a:r>
              <a:rPr lang="ko-KR" altLang="en-US" sz="1200" dirty="0" smtClean="0"/>
              <a:t> 검출 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②</a:t>
            </a:r>
            <a:r>
              <a:rPr lang="ko-KR" altLang="en-US" sz="1200" dirty="0" smtClean="0"/>
              <a:t> 원하는 객체</a:t>
            </a:r>
            <a:r>
              <a:rPr lang="en-US" altLang="ko-KR" sz="1200" dirty="0" smtClean="0"/>
              <a:t>(</a:t>
            </a:r>
            <a:r>
              <a:rPr lang="ko-KR" altLang="en-US" sz="1200" dirty="0" smtClean="0"/>
              <a:t>클래스</a:t>
            </a:r>
            <a:r>
              <a:rPr lang="en-US" altLang="ko-KR" sz="1200" dirty="0" smtClean="0"/>
              <a:t>)</a:t>
            </a:r>
            <a:r>
              <a:rPr lang="ko-KR" altLang="en-US" sz="1200" dirty="0" smtClean="0"/>
              <a:t>만 자동으로 추출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③ </a:t>
            </a:r>
            <a:r>
              <a:rPr lang="ko-KR" altLang="en-US" sz="1200" dirty="0" smtClean="0"/>
              <a:t>추출된 객체의 정보가 들어있는 </a:t>
            </a:r>
            <a:r>
              <a:rPr lang="en-US" altLang="ko-KR" sz="1200" dirty="0" smtClean="0"/>
              <a:t>xml </a:t>
            </a:r>
            <a:r>
              <a:rPr lang="ko-KR" altLang="en-US" sz="1200" dirty="0" smtClean="0"/>
              <a:t>파일을 자동으로 생성  </a:t>
            </a:r>
            <a:endParaRPr lang="ko-KR" altLang="en-US" sz="1200" dirty="0"/>
          </a:p>
        </p:txBody>
      </p:sp>
      <p:pic>
        <p:nvPicPr>
          <p:cNvPr id="7" name="전처리_미완성_Trim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60205" y="2492895"/>
            <a:ext cx="6660232" cy="3746381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0985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23528" y="183763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창업 프로젝트 </a:t>
            </a:r>
            <a:r>
              <a:rPr lang="en-US" altLang="ko-KR" dirty="0"/>
              <a:t>3</a:t>
            </a:r>
            <a:r>
              <a:rPr lang="en-US" altLang="ko-KR" dirty="0" smtClean="0"/>
              <a:t>. AI ART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23528" y="1124744"/>
            <a:ext cx="741682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/>
              <a:t>1. </a:t>
            </a:r>
            <a:r>
              <a:rPr lang="ko-KR" altLang="en-US" sz="1400" dirty="0" smtClean="0"/>
              <a:t>프로젝트 소개</a:t>
            </a:r>
            <a:br>
              <a:rPr lang="ko-KR" altLang="en-US" sz="1400" dirty="0" smtClean="0"/>
            </a:br>
            <a:r>
              <a:rPr lang="ko-KR" altLang="en-US" sz="1400" dirty="0" smtClean="0"/>
              <a:t>   </a:t>
            </a:r>
            <a:r>
              <a:rPr lang="en-US" altLang="ko-KR" sz="1200" dirty="0" smtClean="0"/>
              <a:t>- </a:t>
            </a:r>
            <a:r>
              <a:rPr lang="ko-KR" altLang="en-US" sz="1200" dirty="0" err="1" smtClean="0"/>
              <a:t>딥러닝을</a:t>
            </a:r>
            <a:r>
              <a:rPr lang="ko-KR" altLang="en-US" sz="1200" dirty="0" smtClean="0"/>
              <a:t> 기반으로 </a:t>
            </a:r>
            <a:r>
              <a:rPr lang="ko-KR" altLang="en-US" sz="1200" dirty="0" smtClean="0"/>
              <a:t>작곡 </a:t>
            </a:r>
            <a:r>
              <a:rPr lang="en-US" altLang="ko-KR" sz="1200" dirty="0" smtClean="0"/>
              <a:t>/</a:t>
            </a:r>
            <a:r>
              <a:rPr lang="ko-KR" altLang="en-US" sz="1200" dirty="0" smtClean="0"/>
              <a:t> </a:t>
            </a:r>
            <a:r>
              <a:rPr lang="ko-KR" altLang="en-US" sz="1200" dirty="0" smtClean="0"/>
              <a:t>디자인 같은 문화 </a:t>
            </a:r>
            <a:r>
              <a:rPr lang="ko-KR" altLang="en-US" sz="1200" dirty="0" err="1" smtClean="0"/>
              <a:t>콘텐츠를</a:t>
            </a:r>
            <a:r>
              <a:rPr lang="ko-KR" altLang="en-US" sz="1200" dirty="0" smtClean="0"/>
              <a:t> 생성하는 프로그램 개발 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   - </a:t>
            </a:r>
            <a:r>
              <a:rPr lang="ko-KR" altLang="en-US" sz="1200" dirty="0" smtClean="0"/>
              <a:t>적용 </a:t>
            </a:r>
            <a:r>
              <a:rPr lang="en-US" altLang="ko-KR" sz="1200" dirty="0" smtClean="0"/>
              <a:t>: </a:t>
            </a:r>
            <a:r>
              <a:rPr lang="ko-KR" altLang="en-US" sz="1200" dirty="0" smtClean="0"/>
              <a:t>각종 배경 음악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매장용 음악</a:t>
            </a:r>
            <a:r>
              <a:rPr lang="en-US" altLang="ko-KR" sz="1200" dirty="0" smtClean="0"/>
              <a:t>, CCM </a:t>
            </a:r>
            <a:r>
              <a:rPr lang="ko-KR" altLang="en-US" sz="1200" dirty="0" smtClean="0"/>
              <a:t>음악</a:t>
            </a:r>
            <a:r>
              <a:rPr lang="en-US" altLang="ko-KR" sz="1200" dirty="0" smtClean="0"/>
              <a:t>,  </a:t>
            </a:r>
            <a:r>
              <a:rPr lang="ko-KR" altLang="en-US" sz="1200" dirty="0" smtClean="0"/>
              <a:t>가방이나 티셔츠에 들어갈 한국형 디자인 등 </a:t>
            </a:r>
            <a:r>
              <a:rPr lang="ko-KR" altLang="en-US" sz="1200" dirty="0" smtClean="0"/>
              <a:t>생성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- AI ART </a:t>
            </a:r>
            <a:r>
              <a:rPr lang="ko-KR" altLang="en-US" sz="1200" dirty="0" smtClean="0"/>
              <a:t>제작 </a:t>
            </a:r>
            <a:r>
              <a:rPr lang="ko-KR" altLang="en-US" sz="1200" dirty="0" err="1" smtClean="0"/>
              <a:t>크루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LCL </a:t>
            </a:r>
            <a:r>
              <a:rPr lang="ko-KR" altLang="en-US" sz="1200" dirty="0" smtClean="0"/>
              <a:t>결성</a:t>
            </a:r>
            <a:r>
              <a:rPr lang="en-US" altLang="ko-KR" sz="1200" dirty="0" smtClean="0"/>
              <a:t>(</a:t>
            </a:r>
            <a:r>
              <a:rPr lang="ko-KR" altLang="en-US" sz="1200" dirty="0" smtClean="0"/>
              <a:t>멤버 </a:t>
            </a:r>
            <a:r>
              <a:rPr lang="en-US" altLang="ko-KR" sz="1200" dirty="0" smtClean="0"/>
              <a:t>3</a:t>
            </a:r>
            <a:r>
              <a:rPr lang="ko-KR" altLang="en-US" sz="1200" dirty="0" smtClean="0"/>
              <a:t>명</a:t>
            </a:r>
            <a:r>
              <a:rPr lang="en-US" altLang="ko-KR" sz="1200" dirty="0" smtClean="0"/>
              <a:t>), </a:t>
            </a:r>
            <a:r>
              <a:rPr lang="ko-KR" altLang="en-US" sz="1200" dirty="0" smtClean="0"/>
              <a:t>대학 교수님과 함께 특허 추진 중</a:t>
            </a:r>
            <a:endParaRPr lang="ko-KR" altLang="en-US" sz="1200" dirty="0"/>
          </a:p>
        </p:txBody>
      </p:sp>
      <p:sp>
        <p:nvSpPr>
          <p:cNvPr id="9" name="TextBox 8"/>
          <p:cNvSpPr txBox="1"/>
          <p:nvPr/>
        </p:nvSpPr>
        <p:spPr>
          <a:xfrm>
            <a:off x="323528" y="3140968"/>
            <a:ext cx="8352928" cy="1800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/>
              <a:t>2. </a:t>
            </a:r>
            <a:r>
              <a:rPr lang="ko-KR" altLang="en-US" sz="1400" dirty="0" smtClean="0"/>
              <a:t>프로젝트 시작의 계기</a:t>
            </a:r>
            <a:r>
              <a:rPr lang="en-US" altLang="ko-KR" sz="1200" dirty="0" smtClean="0"/>
              <a:t>  </a:t>
            </a:r>
          </a:p>
          <a:p>
            <a:pPr>
              <a:lnSpc>
                <a:spcPct val="150000"/>
              </a:lnSpc>
            </a:pPr>
            <a:r>
              <a:rPr lang="ko-KR" altLang="en-US" sz="1200" dirty="0" smtClean="0"/>
              <a:t>    </a:t>
            </a:r>
            <a:r>
              <a:rPr lang="en-US" altLang="ko-KR" sz="1200" dirty="0" smtClean="0"/>
              <a:t>- ‘</a:t>
            </a:r>
            <a:r>
              <a:rPr lang="ko-KR" altLang="en-US" sz="1200" dirty="0" err="1" smtClean="0"/>
              <a:t>유투버</a:t>
            </a:r>
            <a:r>
              <a:rPr lang="en-US" altLang="ko-KR" sz="1200" dirty="0" smtClean="0"/>
              <a:t>’</a:t>
            </a:r>
            <a:r>
              <a:rPr lang="ko-KR" altLang="en-US" sz="1200" dirty="0" smtClean="0"/>
              <a:t>로 대변되는 디지털 </a:t>
            </a:r>
            <a:r>
              <a:rPr lang="ko-KR" altLang="en-US" sz="1200" dirty="0" err="1" smtClean="0"/>
              <a:t>콘텐츠의</a:t>
            </a:r>
            <a:r>
              <a:rPr lang="ko-KR" altLang="en-US" sz="1200" dirty="0" smtClean="0"/>
              <a:t> 시대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    - </a:t>
            </a:r>
            <a:r>
              <a:rPr lang="ko-KR" altLang="en-US" sz="1200" dirty="0" smtClean="0"/>
              <a:t>강력한 지적재산권 보호 </a:t>
            </a:r>
            <a:r>
              <a:rPr lang="en-US" altLang="ko-KR" sz="1200" dirty="0"/>
              <a:t> </a:t>
            </a:r>
            <a:r>
              <a:rPr lang="ko-KR" altLang="en-US" sz="1200" dirty="0" smtClean="0"/>
              <a:t>예</a:t>
            </a:r>
            <a:r>
              <a:rPr lang="en-US" altLang="ko-KR" sz="1200" dirty="0" smtClean="0"/>
              <a:t>) </a:t>
            </a:r>
            <a:r>
              <a:rPr lang="ko-KR" altLang="en-US" sz="1200" dirty="0" smtClean="0"/>
              <a:t>저작권 </a:t>
            </a:r>
            <a:r>
              <a:rPr lang="ko-KR" altLang="en-US" sz="1200" dirty="0"/>
              <a:t>보호 </a:t>
            </a:r>
            <a:r>
              <a:rPr lang="ko-KR" altLang="en-US" sz="1200" dirty="0" smtClean="0"/>
              <a:t>기간 </a:t>
            </a:r>
            <a:r>
              <a:rPr lang="en-US" altLang="ko-KR" sz="1200" dirty="0" smtClean="0"/>
              <a:t>: </a:t>
            </a:r>
            <a:r>
              <a:rPr lang="ko-KR" altLang="en-US" sz="1200" dirty="0" smtClean="0"/>
              <a:t>저작자가 </a:t>
            </a:r>
            <a:r>
              <a:rPr lang="ko-KR" altLang="en-US" sz="1200" dirty="0"/>
              <a:t>생존하는 동안과 사망한 후 </a:t>
            </a:r>
            <a:r>
              <a:rPr lang="en-US" altLang="ko-KR" sz="1200" dirty="0"/>
              <a:t>70</a:t>
            </a:r>
            <a:r>
              <a:rPr lang="ko-KR" altLang="en-US" sz="1200" dirty="0"/>
              <a:t>년간 </a:t>
            </a:r>
            <a:r>
              <a:rPr lang="ko-KR" altLang="en-US" sz="1200" dirty="0" smtClean="0"/>
              <a:t>존속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 - </a:t>
            </a:r>
            <a:r>
              <a:rPr lang="ko-KR" altLang="en-US" sz="1200" dirty="0" smtClean="0"/>
              <a:t>빠른 속도로 </a:t>
            </a:r>
            <a:r>
              <a:rPr lang="ko-KR" altLang="en-US" sz="1200" dirty="0" smtClean="0"/>
              <a:t>다양한 </a:t>
            </a:r>
            <a:r>
              <a:rPr lang="ko-KR" altLang="en-US" sz="1200" dirty="0" err="1" smtClean="0"/>
              <a:t>콘텐츠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/ </a:t>
            </a:r>
            <a:r>
              <a:rPr lang="ko-KR" altLang="en-US" sz="1200" dirty="0" smtClean="0"/>
              <a:t>고객 맞춤형 </a:t>
            </a:r>
            <a:r>
              <a:rPr lang="ko-KR" altLang="en-US" sz="1200" dirty="0" err="1" smtClean="0"/>
              <a:t>콘텐츠를</a:t>
            </a:r>
            <a:r>
              <a:rPr lang="ko-KR" altLang="en-US" sz="1200" dirty="0" smtClean="0"/>
              <a:t> </a:t>
            </a:r>
            <a:r>
              <a:rPr lang="ko-KR" altLang="en-US" sz="1200" dirty="0" smtClean="0"/>
              <a:t>생산하여 고객에게 제시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 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    → </a:t>
            </a:r>
            <a:r>
              <a:rPr lang="ko-KR" altLang="en-US" sz="1200" dirty="0" smtClean="0"/>
              <a:t>고객 </a:t>
            </a:r>
            <a:r>
              <a:rPr lang="en-US" altLang="ko-KR" sz="1200" dirty="0" smtClean="0"/>
              <a:t>:</a:t>
            </a:r>
            <a:r>
              <a:rPr lang="ko-KR" altLang="en-US" sz="1200" dirty="0" smtClean="0"/>
              <a:t> 마음에 드는 것을 선택</a:t>
            </a:r>
            <a:r>
              <a:rPr lang="en-US" altLang="ko-KR" sz="1200" dirty="0" smtClean="0"/>
              <a:t>, </a:t>
            </a:r>
            <a:r>
              <a:rPr lang="ko-KR" altLang="en-US" sz="1200" dirty="0"/>
              <a:t>고객의 다양한 요구 </a:t>
            </a:r>
            <a:r>
              <a:rPr lang="ko-KR" altLang="en-US" sz="1200" dirty="0" smtClean="0"/>
              <a:t>충족의 가능성 </a:t>
            </a:r>
            <a:r>
              <a:rPr lang="en-US" altLang="ko-KR" sz="1200" dirty="0" smtClean="0"/>
              <a:t>UP    </a:t>
            </a:r>
          </a:p>
          <a:p>
            <a:pPr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 </a:t>
            </a:r>
            <a:r>
              <a:rPr lang="en-US" altLang="ko-KR" sz="1200" dirty="0" smtClean="0"/>
              <a:t>- </a:t>
            </a:r>
            <a:r>
              <a:rPr lang="ko-KR" altLang="en-US" sz="1200" dirty="0" smtClean="0"/>
              <a:t>창업의 성공률을 높여줄 것으로 기대 </a:t>
            </a:r>
            <a:r>
              <a:rPr lang="en-US" altLang="ko-KR" sz="1200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4506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23528" y="183763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창업 프로젝트 </a:t>
            </a:r>
            <a:r>
              <a:rPr lang="en-US" altLang="ko-KR" dirty="0"/>
              <a:t>3</a:t>
            </a:r>
            <a:r>
              <a:rPr lang="en-US" altLang="ko-KR" dirty="0" smtClean="0"/>
              <a:t>. AI ART</a:t>
            </a:r>
            <a:endParaRPr lang="ko-KR" altLang="en-US" dirty="0"/>
          </a:p>
        </p:txBody>
      </p:sp>
      <p:grpSp>
        <p:nvGrpSpPr>
          <p:cNvPr id="7" name="그룹 6"/>
          <p:cNvGrpSpPr/>
          <p:nvPr/>
        </p:nvGrpSpPr>
        <p:grpSpPr>
          <a:xfrm>
            <a:off x="323528" y="1073232"/>
            <a:ext cx="7279407" cy="415498"/>
            <a:chOff x="323528" y="1073232"/>
            <a:chExt cx="7279407" cy="415498"/>
          </a:xfrm>
        </p:grpSpPr>
        <p:sp>
          <p:nvSpPr>
            <p:cNvPr id="10" name="TextBox 7"/>
            <p:cNvSpPr txBox="1">
              <a:spLocks noChangeArrowheads="1"/>
            </p:cNvSpPr>
            <p:nvPr/>
          </p:nvSpPr>
          <p:spPr bwMode="auto">
            <a:xfrm>
              <a:off x="347684" y="1073232"/>
              <a:ext cx="7255251" cy="4154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Lato Light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Lato Light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Lato Light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Lato Light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Lato Light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pitchFamily="34" charset="0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ko-KR" altLang="en-US" sz="1400" dirty="0" smtClean="0">
                  <a:latin typeface="+mn-ea"/>
                  <a:cs typeface="Calibri" panose="020F0502020204030204" pitchFamily="34" charset="0"/>
                </a:rPr>
                <a:t>구현 목표 </a:t>
              </a:r>
              <a:r>
                <a:rPr lang="en-US" altLang="ko-KR" sz="1400" dirty="0" smtClean="0">
                  <a:latin typeface="+mn-ea"/>
                  <a:cs typeface="Calibri" panose="020F0502020204030204" pitchFamily="34" charset="0"/>
                </a:rPr>
                <a:t>: AI </a:t>
              </a:r>
              <a:r>
                <a:rPr lang="ko-KR" altLang="en-US" sz="1400" dirty="0" smtClean="0">
                  <a:latin typeface="+mn-ea"/>
                  <a:cs typeface="Calibri" panose="020F0502020204030204" pitchFamily="34" charset="0"/>
                </a:rPr>
                <a:t>자동 작곡 프로그램 개발하기 </a:t>
              </a:r>
              <a:endParaRPr lang="ru-RU" altLang="ko-KR" sz="1400" dirty="0">
                <a:latin typeface="+mn-ea"/>
                <a:cs typeface="Calibri" panose="020F0502020204030204" pitchFamily="34" charset="0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323528" y="1172969"/>
              <a:ext cx="72008" cy="216024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8133" y="2348880"/>
            <a:ext cx="4544376" cy="3307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09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23528" y="183763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창업 프로젝트 </a:t>
            </a:r>
            <a:r>
              <a:rPr lang="en-US" altLang="ko-KR" dirty="0"/>
              <a:t>3</a:t>
            </a:r>
            <a:r>
              <a:rPr lang="en-US" altLang="ko-KR" dirty="0" smtClean="0"/>
              <a:t>. AI ART</a:t>
            </a:r>
            <a:endParaRPr lang="ko-KR" altLang="en-US" dirty="0"/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327087" y="908719"/>
            <a:ext cx="5636827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  <a:cs typeface="Calibri" panose="020F0502020204030204" pitchFamily="34" charset="0"/>
              </a:rPr>
              <a:t>3</a:t>
            </a:r>
            <a:r>
              <a:rPr lang="en-US" altLang="ko-KR" sz="1400" dirty="0" smtClean="0">
                <a:latin typeface="+mn-ea"/>
                <a:cs typeface="Calibri" panose="020F0502020204030204" pitchFamily="34" charset="0"/>
              </a:rPr>
              <a:t>. </a:t>
            </a:r>
            <a:r>
              <a:rPr lang="ko-KR" altLang="en-US" sz="1400" dirty="0" err="1" smtClean="0">
                <a:latin typeface="+mn-ea"/>
                <a:cs typeface="Calibri" panose="020F0502020204030204" pitchFamily="34" charset="0"/>
              </a:rPr>
              <a:t>시계열</a:t>
            </a:r>
            <a:r>
              <a:rPr lang="ko-KR" altLang="en-US" sz="1400" dirty="0" smtClean="0">
                <a:latin typeface="+mn-ea"/>
                <a:cs typeface="Calibri" panose="020F0502020204030204" pitchFamily="34" charset="0"/>
              </a:rPr>
              <a:t> 데이터</a:t>
            </a:r>
            <a:endParaRPr lang="ru-RU" altLang="ko-KR" sz="1400" dirty="0">
              <a:latin typeface="+mn-ea"/>
              <a:cs typeface="Calibri" panose="020F050202020403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68059" y="1882575"/>
            <a:ext cx="18317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맑은 고딕"/>
                <a:ea typeface="맑은 고딕"/>
              </a:rPr>
              <a:t>▶ </a:t>
            </a:r>
            <a:r>
              <a:rPr lang="ko-KR" altLang="en-US" sz="1200" dirty="0" smtClean="0"/>
              <a:t>사람의 말</a:t>
            </a:r>
            <a:r>
              <a:rPr lang="en-US" altLang="ko-KR" sz="1200" dirty="0" smtClean="0"/>
              <a:t>(</a:t>
            </a:r>
            <a:r>
              <a:rPr lang="ko-KR" altLang="en-US" sz="1200" dirty="0" smtClean="0"/>
              <a:t>자연어</a:t>
            </a:r>
            <a:r>
              <a:rPr lang="en-US" altLang="ko-KR" sz="1200" dirty="0" smtClean="0"/>
              <a:t>)</a:t>
            </a:r>
            <a:endParaRPr lang="ko-KR" altLang="en-US" sz="1200" dirty="0"/>
          </a:p>
        </p:txBody>
      </p:sp>
      <p:sp>
        <p:nvSpPr>
          <p:cNvPr id="12" name="TextBox 11"/>
          <p:cNvSpPr txBox="1"/>
          <p:nvPr/>
        </p:nvSpPr>
        <p:spPr>
          <a:xfrm>
            <a:off x="1075928" y="2496732"/>
            <a:ext cx="16015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“</a:t>
            </a:r>
            <a:r>
              <a:rPr lang="ko-KR" altLang="en-US" sz="1200" dirty="0" smtClean="0"/>
              <a:t>나는 고양이다</a:t>
            </a:r>
            <a:r>
              <a:rPr lang="en-US" altLang="ko-KR" sz="1200" dirty="0" smtClean="0"/>
              <a:t>. “</a:t>
            </a:r>
            <a:endParaRPr lang="ko-KR" altLang="en-US" sz="1200" dirty="0"/>
          </a:p>
        </p:txBody>
      </p:sp>
      <p:sp>
        <p:nvSpPr>
          <p:cNvPr id="21" name="TextBox 20"/>
          <p:cNvSpPr txBox="1"/>
          <p:nvPr/>
        </p:nvSpPr>
        <p:spPr>
          <a:xfrm>
            <a:off x="5498713" y="1882574"/>
            <a:ext cx="18317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맑은 고딕"/>
                <a:ea typeface="맑은 고딕"/>
              </a:rPr>
              <a:t>▶ 말소리</a:t>
            </a:r>
            <a:r>
              <a:rPr lang="en-US" altLang="ko-KR" sz="1200" dirty="0" smtClean="0">
                <a:latin typeface="맑은 고딕"/>
                <a:ea typeface="맑은 고딕"/>
              </a:rPr>
              <a:t>(</a:t>
            </a:r>
            <a:r>
              <a:rPr lang="ko-KR" altLang="en-US" sz="1200" dirty="0" smtClean="0">
                <a:latin typeface="맑은 고딕"/>
                <a:ea typeface="맑은 고딕"/>
              </a:rPr>
              <a:t>음성</a:t>
            </a:r>
            <a:r>
              <a:rPr lang="en-US" altLang="ko-KR" sz="1200" dirty="0" smtClean="0">
                <a:latin typeface="맑은 고딕"/>
                <a:ea typeface="맑은 고딕"/>
              </a:rPr>
              <a:t>)</a:t>
            </a:r>
            <a:endParaRPr lang="ko-KR" altLang="en-US" sz="1200" dirty="0"/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6728" y="2302531"/>
            <a:ext cx="1972225" cy="1366717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966396" y="4210142"/>
            <a:ext cx="18317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맑은 고딕"/>
                <a:ea typeface="맑은 고딕"/>
              </a:rPr>
              <a:t>▶ 음악</a:t>
            </a:r>
            <a:endParaRPr lang="ko-KR" altLang="en-US" sz="1200" dirty="0"/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502" y="4642189"/>
            <a:ext cx="2715382" cy="1296143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5505739" y="4210142"/>
            <a:ext cx="18317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맑은 고딕"/>
                <a:ea typeface="맑은 고딕"/>
              </a:rPr>
              <a:t>▶ 주식 가격</a:t>
            </a:r>
            <a:endParaRPr lang="ko-KR" altLang="en-US" sz="1200" dirty="0"/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6187" y="4624764"/>
            <a:ext cx="2506883" cy="1313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266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3528" y="1144489"/>
            <a:ext cx="24482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Arial"/>
                <a:ea typeface="맑은 고딕"/>
                <a:cs typeface="Arial"/>
              </a:rPr>
              <a:t>▶</a:t>
            </a:r>
            <a:r>
              <a:rPr lang="ko-KR" altLang="en-US" sz="1400" dirty="0" smtClean="0"/>
              <a:t> 하드웨어 </a:t>
            </a:r>
            <a:r>
              <a:rPr lang="en-US" altLang="ko-KR" sz="1400" dirty="0" smtClean="0"/>
              <a:t>MVP </a:t>
            </a:r>
            <a:r>
              <a:rPr lang="ko-KR" altLang="en-US" sz="1400" dirty="0" smtClean="0"/>
              <a:t>구현 영</a:t>
            </a:r>
            <a:r>
              <a:rPr lang="ko-KR" altLang="en-US" sz="1400" dirty="0"/>
              <a:t>상</a:t>
            </a:r>
          </a:p>
        </p:txBody>
      </p:sp>
      <p:pic>
        <p:nvPicPr>
          <p:cNvPr id="6" name="[SHANA]스마트팜MVP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89966" y="1916832"/>
            <a:ext cx="6400710" cy="36004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23528" y="159023"/>
            <a:ext cx="5112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창</a:t>
            </a:r>
            <a:r>
              <a:rPr lang="ko-KR" altLang="en-US" dirty="0" smtClean="0"/>
              <a:t>업 프로젝트 </a:t>
            </a:r>
            <a:r>
              <a:rPr lang="en-US" altLang="ko-KR" dirty="0"/>
              <a:t>1</a:t>
            </a:r>
            <a:r>
              <a:rPr lang="en-US" altLang="ko-KR" dirty="0" smtClean="0"/>
              <a:t>. AI</a:t>
            </a:r>
            <a:r>
              <a:rPr lang="ko-KR" altLang="en-US" dirty="0" smtClean="0"/>
              <a:t>를 활용한</a:t>
            </a:r>
            <a:r>
              <a:rPr lang="en-US" altLang="ko-KR" dirty="0" smtClean="0"/>
              <a:t> </a:t>
            </a:r>
            <a:r>
              <a:rPr lang="ko-KR" altLang="en-US" dirty="0" smtClean="0"/>
              <a:t>식물 관리 시스템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60744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23528" y="183763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창업 프로젝트 </a:t>
            </a:r>
            <a:r>
              <a:rPr lang="en-US" altLang="ko-KR" dirty="0"/>
              <a:t>3</a:t>
            </a:r>
            <a:r>
              <a:rPr lang="en-US" altLang="ko-KR" dirty="0" smtClean="0"/>
              <a:t>. AI ART</a:t>
            </a:r>
            <a:endParaRPr lang="ko-KR" altLang="en-US" dirty="0"/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327087" y="908719"/>
            <a:ext cx="1868649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  <a:cs typeface="Calibri" panose="020F0502020204030204" pitchFamily="34" charset="0"/>
              </a:rPr>
              <a:t>4</a:t>
            </a:r>
            <a:r>
              <a:rPr lang="en-US" altLang="ko-KR" sz="1400" dirty="0" smtClean="0">
                <a:latin typeface="+mn-ea"/>
                <a:cs typeface="Calibri" panose="020F0502020204030204" pitchFamily="34" charset="0"/>
              </a:rPr>
              <a:t>. RNN </a:t>
            </a:r>
            <a:r>
              <a:rPr lang="ko-KR" altLang="en-US" sz="1400" dirty="0" smtClean="0">
                <a:latin typeface="+mn-ea"/>
                <a:cs typeface="Calibri" panose="020F0502020204030204" pitchFamily="34" charset="0"/>
              </a:rPr>
              <a:t>소개</a:t>
            </a:r>
            <a:r>
              <a:rPr lang="en-US" altLang="ko-KR" sz="1400" dirty="0" smtClean="0">
                <a:latin typeface="+mn-ea"/>
                <a:cs typeface="Calibri" panose="020F0502020204030204" pitchFamily="34" charset="0"/>
              </a:rPr>
              <a:t> </a:t>
            </a:r>
            <a:endParaRPr lang="ru-RU" altLang="ko-KR" sz="1400" dirty="0">
              <a:latin typeface="+mn-ea"/>
              <a:cs typeface="Calibri" panose="020F0502020204030204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8798" y="1772816"/>
            <a:ext cx="5283045" cy="4106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137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23528" y="183763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창업 프로젝트 </a:t>
            </a:r>
            <a:r>
              <a:rPr lang="en-US" altLang="ko-KR" dirty="0"/>
              <a:t>3</a:t>
            </a:r>
            <a:r>
              <a:rPr lang="en-US" altLang="ko-KR" dirty="0" smtClean="0"/>
              <a:t>. AI ART</a:t>
            </a:r>
            <a:endParaRPr lang="ko-KR" altLang="en-US" dirty="0"/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327087" y="908719"/>
            <a:ext cx="3884873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  <a:cs typeface="Calibri" panose="020F0502020204030204" pitchFamily="34" charset="0"/>
              </a:rPr>
              <a:t>5</a:t>
            </a:r>
            <a:r>
              <a:rPr lang="en-US" altLang="ko-KR" sz="1400" dirty="0" smtClean="0">
                <a:latin typeface="+mn-ea"/>
                <a:cs typeface="Calibri" panose="020F0502020204030204" pitchFamily="34" charset="0"/>
              </a:rPr>
              <a:t>. LSTM(Long short term memory)</a:t>
            </a:r>
            <a:r>
              <a:rPr lang="ko-KR" altLang="en-US" sz="1400" dirty="0" smtClean="0">
                <a:latin typeface="+mn-ea"/>
                <a:cs typeface="Calibri" panose="020F0502020204030204" pitchFamily="34" charset="0"/>
              </a:rPr>
              <a:t>소개</a:t>
            </a:r>
            <a:r>
              <a:rPr lang="en-US" altLang="ko-KR" sz="1400" dirty="0" smtClean="0">
                <a:latin typeface="+mn-ea"/>
                <a:cs typeface="Calibri" panose="020F0502020204030204" pitchFamily="34" charset="0"/>
              </a:rPr>
              <a:t> </a:t>
            </a:r>
            <a:endParaRPr lang="ru-RU" altLang="ko-KR" sz="1400" dirty="0">
              <a:latin typeface="+mn-ea"/>
              <a:cs typeface="Calibri" panose="020F050202020403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75036" y="1525440"/>
            <a:ext cx="20807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(1)</a:t>
            </a:r>
            <a:r>
              <a:rPr lang="ko-KR" altLang="en-US" sz="1400" dirty="0"/>
              <a:t> </a:t>
            </a:r>
            <a:r>
              <a:rPr lang="en-US" altLang="ko-KR" sz="1400" dirty="0" smtClean="0"/>
              <a:t>RNN </a:t>
            </a:r>
            <a:r>
              <a:rPr lang="ko-KR" altLang="en-US" sz="1400" dirty="0" smtClean="0"/>
              <a:t>단점 보완</a:t>
            </a:r>
            <a:endParaRPr lang="ko-KR" altLang="en-US" sz="1400" dirty="0"/>
          </a:p>
        </p:txBody>
      </p:sp>
      <p:grpSp>
        <p:nvGrpSpPr>
          <p:cNvPr id="16" name="그룹 15"/>
          <p:cNvGrpSpPr/>
          <p:nvPr/>
        </p:nvGrpSpPr>
        <p:grpSpPr>
          <a:xfrm>
            <a:off x="937712" y="1980578"/>
            <a:ext cx="7305217" cy="1194551"/>
            <a:chOff x="721351" y="1980579"/>
            <a:chExt cx="7305217" cy="1194551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1351" y="1980579"/>
              <a:ext cx="3096344" cy="1194550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5679" y="1980580"/>
              <a:ext cx="3050889" cy="1194550"/>
            </a:xfrm>
            <a:prstGeom prst="rect">
              <a:avLst/>
            </a:prstGeom>
          </p:spPr>
        </p:pic>
        <p:pic>
          <p:nvPicPr>
            <p:cNvPr id="11" name="Picture 31" descr="D:\Desktop\Arrows\c8\117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04920" y="2389736"/>
              <a:ext cx="506413" cy="3762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3" name="TextBox 12"/>
          <p:cNvSpPr txBox="1"/>
          <p:nvPr/>
        </p:nvSpPr>
        <p:spPr>
          <a:xfrm>
            <a:off x="475035" y="3861048"/>
            <a:ext cx="54651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(2)</a:t>
            </a:r>
            <a:r>
              <a:rPr lang="ko-KR" altLang="en-US" sz="1400" dirty="0" smtClean="0"/>
              <a:t> 기능 </a:t>
            </a:r>
            <a:r>
              <a:rPr lang="en-US" altLang="ko-KR" sz="1400" dirty="0" smtClean="0"/>
              <a:t>: </a:t>
            </a:r>
            <a:r>
              <a:rPr lang="ko-KR" altLang="en-US" sz="1400" dirty="0" err="1" smtClean="0"/>
              <a:t>시계열</a:t>
            </a:r>
            <a:r>
              <a:rPr lang="ko-KR" altLang="en-US" sz="1400" dirty="0" smtClean="0"/>
              <a:t> 데이터를 받아서 </a:t>
            </a:r>
            <a:r>
              <a:rPr lang="ko-KR" altLang="en-US" sz="1400" dirty="0" err="1" smtClean="0"/>
              <a:t>시계열</a:t>
            </a:r>
            <a:r>
              <a:rPr lang="ko-KR" altLang="en-US" sz="1400" dirty="0" smtClean="0"/>
              <a:t> 데이터를 생성한다 </a:t>
            </a:r>
            <a:endParaRPr lang="ko-KR" altLang="en-US" sz="1400" dirty="0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7868" y="4365104"/>
            <a:ext cx="4364906" cy="2105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046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23528" y="183763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창업 프로젝트 </a:t>
            </a:r>
            <a:r>
              <a:rPr lang="en-US" altLang="ko-KR" dirty="0"/>
              <a:t>3</a:t>
            </a:r>
            <a:r>
              <a:rPr lang="en-US" altLang="ko-KR" dirty="0" smtClean="0"/>
              <a:t>. AI ART</a:t>
            </a:r>
            <a:endParaRPr lang="ko-KR" altLang="en-US" dirty="0"/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327087" y="908719"/>
            <a:ext cx="3884873" cy="373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  <a:cs typeface="Calibri" panose="020F0502020204030204" pitchFamily="34" charset="0"/>
              </a:rPr>
              <a:t>6</a:t>
            </a:r>
            <a:r>
              <a:rPr lang="en-US" altLang="ko-KR" sz="1400" dirty="0" smtClean="0">
                <a:latin typeface="+mn-ea"/>
                <a:cs typeface="Calibri" panose="020F0502020204030204" pitchFamily="34" charset="0"/>
              </a:rPr>
              <a:t>. seq2seq </a:t>
            </a:r>
            <a:r>
              <a:rPr lang="ko-KR" altLang="en-US" sz="1400" dirty="0" smtClean="0">
                <a:latin typeface="+mn-ea"/>
                <a:cs typeface="Calibri" panose="020F0502020204030204" pitchFamily="34" charset="0"/>
              </a:rPr>
              <a:t>소개</a:t>
            </a:r>
            <a:r>
              <a:rPr lang="en-US" altLang="ko-KR" sz="1400" dirty="0" smtClean="0">
                <a:latin typeface="+mn-ea"/>
                <a:cs typeface="Calibri" panose="020F0502020204030204" pitchFamily="34" charset="0"/>
              </a:rPr>
              <a:t> </a:t>
            </a:r>
            <a:endParaRPr lang="ru-RU" altLang="ko-KR" sz="1400" dirty="0">
              <a:latin typeface="+mn-ea"/>
              <a:cs typeface="Calibri" panose="020F050202020403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75035" y="1525440"/>
            <a:ext cx="10726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(1) </a:t>
            </a:r>
            <a:r>
              <a:rPr lang="ko-KR" altLang="en-US" sz="1400" dirty="0" smtClean="0"/>
              <a:t>구조 </a:t>
            </a:r>
            <a:endParaRPr lang="ko-KR" altLang="en-US" sz="14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7489" y="4653136"/>
            <a:ext cx="3185663" cy="1920768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8810" y="1525440"/>
            <a:ext cx="2763019" cy="1832615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475035" y="3841510"/>
            <a:ext cx="5105077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/>
              <a:t>(2) </a:t>
            </a:r>
            <a:r>
              <a:rPr lang="ko-KR" altLang="en-US" sz="1400" dirty="0" smtClean="0"/>
              <a:t>기능 </a:t>
            </a:r>
            <a:r>
              <a:rPr lang="en-US" altLang="ko-KR" sz="1400" dirty="0" smtClean="0"/>
              <a:t> </a:t>
            </a:r>
          </a:p>
          <a:p>
            <a:pPr>
              <a:lnSpc>
                <a:spcPct val="150000"/>
              </a:lnSpc>
            </a:pPr>
            <a:r>
              <a:rPr lang="ko-KR" altLang="en-US" sz="1200" dirty="0" smtClean="0"/>
              <a:t>    ① 변환 </a:t>
            </a:r>
            <a:r>
              <a:rPr lang="en-US" altLang="ko-KR" sz="1200" dirty="0" smtClean="0"/>
              <a:t>: </a:t>
            </a:r>
            <a:r>
              <a:rPr lang="ko-KR" altLang="en-US" sz="1200" dirty="0" smtClean="0"/>
              <a:t>번역</a:t>
            </a:r>
            <a:r>
              <a:rPr lang="en-US" altLang="ko-KR" sz="1200" dirty="0" smtClean="0"/>
              <a:t>, </a:t>
            </a:r>
            <a:r>
              <a:rPr lang="ko-KR" altLang="en-US" sz="1200" dirty="0" err="1"/>
              <a:t>챗</a:t>
            </a:r>
            <a:r>
              <a:rPr lang="ko-KR" altLang="en-US" sz="1200" dirty="0" err="1" smtClean="0"/>
              <a:t>봇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음성인식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 ② </a:t>
            </a:r>
            <a:r>
              <a:rPr lang="ko-KR" altLang="en-US" sz="1200" dirty="0" smtClean="0"/>
              <a:t>원리 </a:t>
            </a:r>
            <a:r>
              <a:rPr lang="en-US" altLang="ko-KR" sz="1200" dirty="0" smtClean="0"/>
              <a:t>: </a:t>
            </a:r>
            <a:r>
              <a:rPr lang="ko-KR" altLang="en-US" sz="1200" dirty="0" err="1" smtClean="0"/>
              <a:t>매핑</a:t>
            </a:r>
            <a:r>
              <a:rPr lang="en-US" altLang="ko-KR" sz="1200" dirty="0" smtClean="0"/>
              <a:t>(mapping) , A → B   </a:t>
            </a:r>
            <a:r>
              <a:rPr lang="ko-KR" altLang="en-US" sz="1200" dirty="0" smtClean="0"/>
              <a:t> 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695563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23528" y="183763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창업 프로젝트 </a:t>
            </a:r>
            <a:r>
              <a:rPr lang="en-US" altLang="ko-KR" dirty="0"/>
              <a:t>3</a:t>
            </a:r>
            <a:r>
              <a:rPr lang="en-US" altLang="ko-KR" dirty="0" smtClean="0"/>
              <a:t>. AI ART</a:t>
            </a:r>
            <a:endParaRPr lang="ko-KR" altLang="en-US" dirty="0"/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327087" y="908719"/>
            <a:ext cx="3884873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  <a:cs typeface="Calibri" panose="020F0502020204030204" pitchFamily="34" charset="0"/>
              </a:rPr>
              <a:t>7. AI </a:t>
            </a:r>
            <a:r>
              <a:rPr lang="ko-KR" altLang="en-US" sz="1400" dirty="0">
                <a:latin typeface="+mn-ea"/>
                <a:cs typeface="Calibri" panose="020F0502020204030204" pitchFamily="34" charset="0"/>
              </a:rPr>
              <a:t>자동 작곡 프로그램 </a:t>
            </a:r>
            <a:r>
              <a:rPr lang="ko-KR" altLang="en-US" sz="1400" dirty="0" smtClean="0">
                <a:latin typeface="+mn-ea"/>
                <a:cs typeface="Calibri" panose="020F0502020204030204" pitchFamily="34" charset="0"/>
              </a:rPr>
              <a:t>개발과정 소개</a:t>
            </a:r>
            <a:endParaRPr lang="ru-RU" altLang="ko-KR" sz="1400" dirty="0">
              <a:latin typeface="+mn-ea"/>
              <a:cs typeface="Calibri" panose="020F050202020403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75034" y="1525440"/>
            <a:ext cx="8489454" cy="1523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/>
              <a:t>(1) </a:t>
            </a:r>
            <a:r>
              <a:rPr lang="ko-KR" altLang="en-US" sz="1400" dirty="0" smtClean="0"/>
              <a:t>프로젝트 개요  </a:t>
            </a:r>
            <a:endParaRPr lang="en-US" altLang="ko-KR" sz="14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① </a:t>
            </a:r>
            <a:r>
              <a:rPr lang="ko-KR" altLang="en-US" sz="1200" dirty="0" smtClean="0"/>
              <a:t>프로젝트 목표 </a:t>
            </a:r>
            <a:r>
              <a:rPr lang="en-US" altLang="ko-KR" sz="1200" dirty="0" smtClean="0"/>
              <a:t>: </a:t>
            </a:r>
            <a:r>
              <a:rPr lang="ko-KR" altLang="en-US" sz="1200" dirty="0" smtClean="0"/>
              <a:t>인공지능 모델을 개발하는 것이 아니라</a:t>
            </a:r>
            <a:r>
              <a:rPr lang="en-US" altLang="ko-KR" sz="1200" dirty="0" smtClean="0"/>
              <a:t>,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AI </a:t>
            </a:r>
            <a:r>
              <a:rPr lang="ko-KR" altLang="en-US" sz="1200" dirty="0" smtClean="0"/>
              <a:t>모델을 활용하여 자동 작곡 프로그램을 만드는 것이다</a:t>
            </a:r>
            <a:r>
              <a:rPr lang="en-US" altLang="ko-KR" sz="1200" dirty="0" smtClean="0"/>
              <a:t>.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   ② </a:t>
            </a:r>
            <a:r>
              <a:rPr lang="ko-KR" altLang="en-US" sz="1200" dirty="0" smtClean="0"/>
              <a:t>참고 자료 수집 및 분석 </a:t>
            </a:r>
            <a:r>
              <a:rPr lang="en-US" altLang="ko-KR" sz="1200" dirty="0"/>
              <a:t>: </a:t>
            </a:r>
            <a:r>
              <a:rPr lang="en-US" altLang="ko-KR" sz="1200" dirty="0" smtClean="0"/>
              <a:t>AI </a:t>
            </a:r>
            <a:r>
              <a:rPr lang="ko-KR" altLang="en-US" sz="1200" dirty="0"/>
              <a:t>자동 작곡으로 </a:t>
            </a:r>
            <a:r>
              <a:rPr lang="ko-KR" altLang="en-US" sz="1200" dirty="0" smtClean="0"/>
              <a:t>검색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기존의 </a:t>
            </a:r>
            <a:r>
              <a:rPr lang="ko-KR" altLang="en-US" sz="1200" dirty="0"/>
              <a:t>프로그램들을 </a:t>
            </a:r>
            <a:r>
              <a:rPr lang="ko-KR" altLang="en-US" sz="1200" dirty="0" smtClean="0"/>
              <a:t>분석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③ </a:t>
            </a:r>
            <a:r>
              <a:rPr lang="ko-KR" altLang="en-US" sz="1200" dirty="0" smtClean="0"/>
              <a:t>개발 방향 설정 </a:t>
            </a:r>
            <a:r>
              <a:rPr lang="en-US" altLang="ko-KR" sz="1200" dirty="0" smtClean="0"/>
              <a:t>: ‘</a:t>
            </a:r>
            <a:r>
              <a:rPr lang="ko-KR" altLang="en-US" sz="1200" dirty="0" smtClean="0"/>
              <a:t>음표</a:t>
            </a:r>
            <a:r>
              <a:rPr lang="en-US" altLang="ko-KR" sz="1200" dirty="0" smtClean="0"/>
              <a:t>’</a:t>
            </a:r>
            <a:r>
              <a:rPr lang="ko-KR" altLang="en-US" sz="1200" dirty="0" smtClean="0"/>
              <a:t>와 </a:t>
            </a:r>
            <a:r>
              <a:rPr lang="en-US" altLang="ko-KR" sz="1200" dirty="0" smtClean="0"/>
              <a:t>‘</a:t>
            </a:r>
            <a:r>
              <a:rPr lang="ko-KR" altLang="en-US" sz="1200" dirty="0" smtClean="0"/>
              <a:t>마디</a:t>
            </a:r>
            <a:r>
              <a:rPr lang="en-US" altLang="ko-KR" sz="1200" dirty="0" smtClean="0"/>
              <a:t>’</a:t>
            </a:r>
            <a:r>
              <a:rPr lang="ko-KR" altLang="en-US" sz="1200" dirty="0" smtClean="0"/>
              <a:t>와 같은 정보를 단어처럼 활용</a:t>
            </a:r>
            <a:r>
              <a:rPr lang="en-US" altLang="ko-KR" sz="1200" dirty="0" smtClean="0"/>
              <a:t>, LSTM</a:t>
            </a:r>
            <a:r>
              <a:rPr lang="ko-KR" altLang="en-US" sz="1200" dirty="0" smtClean="0"/>
              <a:t>으로부터 트랜스포머까지 적용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   ④ </a:t>
            </a:r>
            <a:r>
              <a:rPr lang="ko-KR" altLang="en-US" sz="1200" dirty="0" smtClean="0"/>
              <a:t>개발 목표 </a:t>
            </a:r>
            <a:r>
              <a:rPr lang="en-US" altLang="ko-KR" sz="1200" dirty="0" smtClean="0"/>
              <a:t>: </a:t>
            </a:r>
            <a:r>
              <a:rPr lang="ko-KR" altLang="en-US" sz="1200" dirty="0" smtClean="0"/>
              <a:t>한 음 또는 한 마디를 넣으면 나머지가 자동으로 완성되는 프로그램 개발</a:t>
            </a:r>
            <a:endParaRPr lang="ko-KR" altLang="en-US" sz="1200" dirty="0"/>
          </a:p>
        </p:txBody>
      </p:sp>
      <p:sp>
        <p:nvSpPr>
          <p:cNvPr id="10" name="TextBox 9"/>
          <p:cNvSpPr txBox="1"/>
          <p:nvPr/>
        </p:nvSpPr>
        <p:spPr>
          <a:xfrm>
            <a:off x="475035" y="3839626"/>
            <a:ext cx="8201421" cy="1523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/>
              <a:t>(2) </a:t>
            </a:r>
            <a:r>
              <a:rPr lang="ko-KR" altLang="en-US" sz="1400" dirty="0" smtClean="0"/>
              <a:t>데이터 준비</a:t>
            </a:r>
            <a:endParaRPr lang="en-US" altLang="ko-KR" sz="14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    ① </a:t>
            </a:r>
            <a:r>
              <a:rPr lang="ko-KR" altLang="en-US" sz="1200" dirty="0" smtClean="0"/>
              <a:t>멜로디와 화음을 추출할 수 있는 미디 파일 </a:t>
            </a:r>
            <a:r>
              <a:rPr lang="en-US" altLang="ko-KR" sz="1200" dirty="0" smtClean="0"/>
              <a:t>1</a:t>
            </a:r>
            <a:r>
              <a:rPr lang="ko-KR" altLang="en-US" sz="1200" dirty="0" smtClean="0"/>
              <a:t>천 개 수집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 ② </a:t>
            </a:r>
            <a:r>
              <a:rPr lang="ko-KR" altLang="en-US" sz="1200" dirty="0" smtClean="0"/>
              <a:t>전처리 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        - </a:t>
            </a:r>
            <a:r>
              <a:rPr lang="ko-KR" altLang="en-US" sz="1200" dirty="0" smtClean="0"/>
              <a:t>멜로디와 화음 별로 각각 음표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박자 등 필요한 데이터를 추출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     - </a:t>
            </a:r>
            <a:r>
              <a:rPr lang="ko-KR" altLang="en-US" sz="1200" dirty="0" smtClean="0"/>
              <a:t>각각의 모델에 사용할 수 있는 형태로 자료 구조 생성  예</a:t>
            </a:r>
            <a:r>
              <a:rPr lang="en-US" altLang="ko-KR" sz="1200" dirty="0" smtClean="0"/>
              <a:t>) </a:t>
            </a:r>
            <a:r>
              <a:rPr lang="ko-KR" altLang="en-US" sz="1200" dirty="0" err="1" smtClean="0"/>
              <a:t>패딩</a:t>
            </a:r>
            <a:r>
              <a:rPr lang="ko-KR" altLang="en-US" sz="1200" dirty="0" smtClean="0"/>
              <a:t> 처리</a:t>
            </a:r>
            <a:r>
              <a:rPr lang="en-US" altLang="ko-KR" sz="1200" dirty="0" smtClean="0"/>
              <a:t>, </a:t>
            </a:r>
            <a:r>
              <a:rPr lang="ko-KR" altLang="en-US" sz="1200" dirty="0" err="1" smtClean="0"/>
              <a:t>구분자</a:t>
            </a:r>
            <a:r>
              <a:rPr lang="ko-KR" altLang="en-US" sz="1200" dirty="0" smtClean="0"/>
              <a:t> 표시 등 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    </a:t>
            </a:r>
            <a:r>
              <a:rPr lang="en-US" altLang="ko-KR" sz="1200" dirty="0" smtClean="0"/>
              <a:t> 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634469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90647" y="2906149"/>
            <a:ext cx="2201072" cy="220107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67544" y="548680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마무리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/>
          <p:cNvGrpSpPr/>
          <p:nvPr/>
        </p:nvGrpSpPr>
        <p:grpSpPr>
          <a:xfrm>
            <a:off x="2699792" y="1853050"/>
            <a:ext cx="5552399" cy="4049007"/>
            <a:chOff x="2699792" y="1853050"/>
            <a:chExt cx="5552399" cy="4049007"/>
          </a:xfrm>
        </p:grpSpPr>
        <p:sp>
          <p:nvSpPr>
            <p:cNvPr id="59" name="모서리가 둥근 직사각형 58"/>
            <p:cNvSpPr/>
            <p:nvPr/>
          </p:nvSpPr>
          <p:spPr>
            <a:xfrm>
              <a:off x="2699792" y="3573016"/>
              <a:ext cx="2160240" cy="775709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b="1" dirty="0" smtClean="0"/>
                <a:t>학습</a:t>
              </a:r>
              <a:endParaRPr lang="en-US" altLang="ko-KR" sz="2000" b="1" dirty="0" smtClean="0"/>
            </a:p>
            <a:p>
              <a:pPr algn="ctr"/>
              <a:r>
                <a:rPr lang="ko-KR" altLang="en-US" sz="1600" b="1" dirty="0" smtClean="0"/>
                <a:t>알고리즘</a:t>
              </a:r>
              <a:endParaRPr lang="ko-KR" altLang="en-US" sz="1600" b="1" dirty="0"/>
            </a:p>
          </p:txBody>
        </p:sp>
        <p:sp>
          <p:nvSpPr>
            <p:cNvPr id="60" name="모서리가 둥근 직사각형 59"/>
            <p:cNvSpPr/>
            <p:nvPr/>
          </p:nvSpPr>
          <p:spPr>
            <a:xfrm>
              <a:off x="6079480" y="3573016"/>
              <a:ext cx="2160240" cy="751985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b="1" dirty="0" smtClean="0"/>
                <a:t>생성</a:t>
              </a:r>
              <a:endParaRPr lang="en-US" altLang="ko-KR" sz="2000" b="1" dirty="0" smtClean="0"/>
            </a:p>
            <a:p>
              <a:pPr algn="ctr"/>
              <a:r>
                <a:rPr lang="ko-KR" altLang="en-US" sz="1600" b="1" dirty="0" smtClean="0"/>
                <a:t>알고리</a:t>
              </a:r>
              <a:r>
                <a:rPr lang="ko-KR" altLang="en-US" sz="1600" b="1" dirty="0"/>
                <a:t>즘</a:t>
              </a:r>
              <a:endParaRPr lang="ko-KR" altLang="en-US" sz="1600" b="1" dirty="0"/>
            </a:p>
          </p:txBody>
        </p:sp>
        <p:grpSp>
          <p:nvGrpSpPr>
            <p:cNvPr id="61" name="Group 12"/>
            <p:cNvGrpSpPr>
              <a:grpSpLocks/>
            </p:cNvGrpSpPr>
            <p:nvPr/>
          </p:nvGrpSpPr>
          <p:grpSpPr bwMode="auto">
            <a:xfrm>
              <a:off x="2939529" y="5108076"/>
              <a:ext cx="288925" cy="393700"/>
              <a:chOff x="1613" y="932"/>
              <a:chExt cx="787" cy="1075"/>
            </a:xfrm>
          </p:grpSpPr>
          <p:grpSp>
            <p:nvGrpSpPr>
              <p:cNvPr id="76" name="Group 13"/>
              <p:cNvGrpSpPr>
                <a:grpSpLocks/>
              </p:cNvGrpSpPr>
              <p:nvPr/>
            </p:nvGrpSpPr>
            <p:grpSpPr bwMode="auto">
              <a:xfrm>
                <a:off x="1617" y="932"/>
                <a:ext cx="783" cy="1072"/>
                <a:chOff x="1614" y="1809"/>
                <a:chExt cx="783" cy="1072"/>
              </a:xfrm>
            </p:grpSpPr>
            <p:sp>
              <p:nvSpPr>
                <p:cNvPr id="81" name="Rectangle 14"/>
                <p:cNvSpPr>
                  <a:spLocks noChangeArrowheads="1"/>
                </p:cNvSpPr>
                <p:nvPr/>
              </p:nvSpPr>
              <p:spPr bwMode="auto">
                <a:xfrm>
                  <a:off x="2013" y="1809"/>
                  <a:ext cx="84" cy="919"/>
                </a:xfrm>
                <a:prstGeom prst="rect">
                  <a:avLst/>
                </a:prstGeom>
                <a:solidFill>
                  <a:srgbClr val="FF66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>
                  <a:spAutoFit/>
                </a:bodyPr>
                <a:lstStyle>
                  <a:lvl1pPr eaLnBrk="0" hangingPunct="0">
                    <a:defRPr kumimoji="1" sz="24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1pPr>
                  <a:lvl2pPr marL="742950" indent="-285750" eaLnBrk="0" hangingPunct="0">
                    <a:defRPr kumimoji="1" sz="24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2pPr>
                  <a:lvl3pPr marL="1143000" indent="-228600" eaLnBrk="0" hangingPunct="0">
                    <a:defRPr kumimoji="1" sz="24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3pPr>
                  <a:lvl4pPr marL="1600200" indent="-228600" eaLnBrk="0" hangingPunct="0">
                    <a:defRPr kumimoji="1" sz="24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4pPr>
                  <a:lvl5pPr marL="2057400" indent="-228600" eaLnBrk="0" hangingPunct="0">
                    <a:defRPr kumimoji="1" sz="24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9pPr>
                </a:lstStyle>
                <a:p>
                  <a:pPr eaLnBrk="1" hangingPunct="1"/>
                  <a:endParaRPr lang="ko-KR" altLang="en-US"/>
                </a:p>
              </p:txBody>
            </p:sp>
            <p:sp>
              <p:nvSpPr>
                <p:cNvPr id="82" name="AutoShape 15"/>
                <p:cNvSpPr>
                  <a:spLocks noChangeArrowheads="1"/>
                </p:cNvSpPr>
                <p:nvPr/>
              </p:nvSpPr>
              <p:spPr bwMode="auto">
                <a:xfrm rot="9270030">
                  <a:off x="2135" y="1830"/>
                  <a:ext cx="262" cy="640"/>
                </a:xfrm>
                <a:prstGeom prst="moon">
                  <a:avLst>
                    <a:gd name="adj" fmla="val 50000"/>
                  </a:avLst>
                </a:prstGeom>
                <a:solidFill>
                  <a:srgbClr val="FF66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>
                  <a:spAutoFit/>
                </a:bodyPr>
                <a:lstStyle>
                  <a:lvl1pPr eaLnBrk="0" hangingPunct="0">
                    <a:defRPr kumimoji="1" sz="24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1pPr>
                  <a:lvl2pPr marL="742950" indent="-285750" eaLnBrk="0" hangingPunct="0">
                    <a:defRPr kumimoji="1" sz="24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2pPr>
                  <a:lvl3pPr marL="1143000" indent="-228600" eaLnBrk="0" hangingPunct="0">
                    <a:defRPr kumimoji="1" sz="24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3pPr>
                  <a:lvl4pPr marL="1600200" indent="-228600" eaLnBrk="0" hangingPunct="0">
                    <a:defRPr kumimoji="1" sz="24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4pPr>
                  <a:lvl5pPr marL="2057400" indent="-228600" eaLnBrk="0" hangingPunct="0">
                    <a:defRPr kumimoji="1" sz="24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9pPr>
                </a:lstStyle>
                <a:p>
                  <a:pPr eaLnBrk="1" hangingPunct="1"/>
                  <a:endParaRPr lang="ko-KR" altLang="en-US"/>
                </a:p>
              </p:txBody>
            </p:sp>
            <p:sp>
              <p:nvSpPr>
                <p:cNvPr id="83" name="Oval 16"/>
                <p:cNvSpPr>
                  <a:spLocks noChangeArrowheads="1"/>
                </p:cNvSpPr>
                <p:nvPr/>
              </p:nvSpPr>
              <p:spPr bwMode="auto">
                <a:xfrm>
                  <a:off x="1614" y="2530"/>
                  <a:ext cx="483" cy="351"/>
                </a:xfrm>
                <a:prstGeom prst="ellipse">
                  <a:avLst/>
                </a:prstGeom>
                <a:solidFill>
                  <a:srgbClr val="FF66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>
                  <a:lvl1pPr eaLnBrk="0" hangingPunct="0">
                    <a:defRPr kumimoji="1" sz="24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1pPr>
                  <a:lvl2pPr marL="742950" indent="-285750" eaLnBrk="0" hangingPunct="0">
                    <a:defRPr kumimoji="1" sz="24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2pPr>
                  <a:lvl3pPr marL="1143000" indent="-228600" eaLnBrk="0" hangingPunct="0">
                    <a:defRPr kumimoji="1" sz="24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3pPr>
                  <a:lvl4pPr marL="1600200" indent="-228600" eaLnBrk="0" hangingPunct="0">
                    <a:defRPr kumimoji="1" sz="24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4pPr>
                  <a:lvl5pPr marL="2057400" indent="-228600" eaLnBrk="0" hangingPunct="0">
                    <a:defRPr kumimoji="1" sz="24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9pPr>
                </a:lstStyle>
                <a:p>
                  <a:pPr eaLnBrk="1" hangingPunct="1"/>
                  <a:endParaRPr lang="ko-KR" altLang="en-US"/>
                </a:p>
              </p:txBody>
            </p:sp>
          </p:grpSp>
          <p:sp>
            <p:nvSpPr>
              <p:cNvPr id="77" name="Rectangle 17"/>
              <p:cNvSpPr>
                <a:spLocks noChangeArrowheads="1"/>
              </p:cNvSpPr>
              <p:nvPr/>
            </p:nvSpPr>
            <p:spPr bwMode="auto">
              <a:xfrm>
                <a:off x="2019" y="936"/>
                <a:ext cx="43" cy="763"/>
              </a:xfrm>
              <a:prstGeom prst="rect">
                <a:avLst/>
              </a:prstGeom>
              <a:gradFill rotWithShape="1">
                <a:gsLst>
                  <a:gs pos="0">
                    <a:schemeClr val="bg1">
                      <a:alpha val="80000"/>
                    </a:schemeClr>
                  </a:gs>
                  <a:gs pos="100000">
                    <a:schemeClr val="bg1">
                      <a:gamma/>
                      <a:shade val="46275"/>
                      <a:invGamma/>
                      <a:alpha val="0"/>
                    </a:schemeClr>
                  </a:gs>
                </a:gsLst>
                <a:path path="rect">
                  <a:fillToRect r="100000" b="100000"/>
                </a:path>
              </a:gra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pPr>
                  <a:defRPr/>
                </a:pPr>
                <a:endParaRPr lang="ko-KR" altLang="en-US">
                  <a:latin typeface="굴림" pitchFamily="50" charset="-127"/>
                  <a:ea typeface="굴림" pitchFamily="50" charset="-127"/>
                </a:endParaRPr>
              </a:p>
            </p:txBody>
          </p:sp>
          <p:sp>
            <p:nvSpPr>
              <p:cNvPr id="78" name="Oval 18"/>
              <p:cNvSpPr>
                <a:spLocks noChangeArrowheads="1"/>
              </p:cNvSpPr>
              <p:nvPr/>
            </p:nvSpPr>
            <p:spPr bwMode="auto">
              <a:xfrm>
                <a:off x="1613" y="1646"/>
                <a:ext cx="350" cy="254"/>
              </a:xfrm>
              <a:prstGeom prst="ellipse">
                <a:avLst/>
              </a:prstGeom>
              <a:gradFill rotWithShape="1">
                <a:gsLst>
                  <a:gs pos="0">
                    <a:srgbClr val="F2F9FA"/>
                  </a:gs>
                  <a:gs pos="100000">
                    <a:srgbClr val="707374"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9pPr>
              </a:lstStyle>
              <a:p>
                <a:pPr eaLnBrk="1" hangingPunct="1"/>
                <a:endParaRPr lang="ko-KR" altLang="en-US"/>
              </a:p>
            </p:txBody>
          </p:sp>
          <p:sp>
            <p:nvSpPr>
              <p:cNvPr id="79" name="AutoShape 19"/>
              <p:cNvSpPr>
                <a:spLocks noChangeArrowheads="1"/>
              </p:cNvSpPr>
              <p:nvPr/>
            </p:nvSpPr>
            <p:spPr bwMode="auto">
              <a:xfrm rot="9270030">
                <a:off x="2154" y="962"/>
                <a:ext cx="246" cy="624"/>
              </a:xfrm>
              <a:prstGeom prst="moon">
                <a:avLst>
                  <a:gd name="adj" fmla="val 12875"/>
                </a:avLst>
              </a:prstGeom>
              <a:gradFill rotWithShape="1">
                <a:gsLst>
                  <a:gs pos="0">
                    <a:schemeClr val="bg1">
                      <a:alpha val="39999"/>
                    </a:schemeClr>
                  </a:gs>
                  <a:gs pos="100000">
                    <a:schemeClr val="bg1">
                      <a:gamma/>
                      <a:shade val="46275"/>
                      <a:invGamma/>
                      <a:alpha val="0"/>
                    </a:schemeClr>
                  </a:gs>
                </a:gsLst>
                <a:lin ang="5400000" scaled="1"/>
              </a:gra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pPr>
                  <a:defRPr/>
                </a:pPr>
                <a:endParaRPr lang="ko-KR" altLang="en-US">
                  <a:latin typeface="굴림" pitchFamily="50" charset="-127"/>
                  <a:ea typeface="굴림" pitchFamily="50" charset="-127"/>
                </a:endParaRPr>
              </a:p>
            </p:txBody>
          </p:sp>
          <p:sp>
            <p:nvSpPr>
              <p:cNvPr id="80" name="Oval 20"/>
              <p:cNvSpPr>
                <a:spLocks noChangeArrowheads="1"/>
              </p:cNvSpPr>
              <p:nvPr/>
            </p:nvSpPr>
            <p:spPr bwMode="auto">
              <a:xfrm>
                <a:off x="1617" y="1656"/>
                <a:ext cx="484" cy="351"/>
              </a:xfrm>
              <a:prstGeom prst="ellipse">
                <a:avLst/>
              </a:prstGeom>
              <a:gradFill rotWithShape="1">
                <a:gsLst>
                  <a:gs pos="0">
                    <a:schemeClr val="bg1">
                      <a:alpha val="39999"/>
                    </a:schemeClr>
                  </a:gs>
                  <a:gs pos="100000">
                    <a:schemeClr val="bg1">
                      <a:gamma/>
                      <a:shade val="46275"/>
                      <a:invGamma/>
                      <a:alpha val="0"/>
                    </a:schemeClr>
                  </a:gs>
                </a:gsLst>
                <a:lin ang="2700000" scaled="1"/>
              </a:gra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wrap="none" anchor="ctr">
                <a:spAutoFit/>
              </a:bodyPr>
              <a:lstStyle/>
              <a:p>
                <a:pPr>
                  <a:defRPr/>
                </a:pPr>
                <a:endParaRPr lang="ko-KR" altLang="en-US">
                  <a:latin typeface="굴림" pitchFamily="50" charset="-127"/>
                  <a:ea typeface="굴림" pitchFamily="50" charset="-127"/>
                </a:endParaRPr>
              </a:p>
            </p:txBody>
          </p:sp>
        </p:grpSp>
        <p:grpSp>
          <p:nvGrpSpPr>
            <p:cNvPr id="62" name="Group 39"/>
            <p:cNvGrpSpPr>
              <a:grpSpLocks/>
            </p:cNvGrpSpPr>
            <p:nvPr/>
          </p:nvGrpSpPr>
          <p:grpSpPr bwMode="auto">
            <a:xfrm>
              <a:off x="6229383" y="1853050"/>
              <a:ext cx="288925" cy="393700"/>
              <a:chOff x="3878" y="1298"/>
              <a:chExt cx="500" cy="682"/>
            </a:xfrm>
          </p:grpSpPr>
          <p:grpSp>
            <p:nvGrpSpPr>
              <p:cNvPr id="68" name="Group 40"/>
              <p:cNvGrpSpPr>
                <a:grpSpLocks/>
              </p:cNvGrpSpPr>
              <p:nvPr/>
            </p:nvGrpSpPr>
            <p:grpSpPr bwMode="auto">
              <a:xfrm>
                <a:off x="3881" y="1298"/>
                <a:ext cx="497" cy="680"/>
                <a:chOff x="1614" y="1809"/>
                <a:chExt cx="783" cy="1072"/>
              </a:xfrm>
            </p:grpSpPr>
            <p:sp>
              <p:nvSpPr>
                <p:cNvPr id="73" name="Rectangle 41"/>
                <p:cNvSpPr>
                  <a:spLocks noChangeArrowheads="1"/>
                </p:cNvSpPr>
                <p:nvPr/>
              </p:nvSpPr>
              <p:spPr bwMode="auto">
                <a:xfrm>
                  <a:off x="2013" y="1809"/>
                  <a:ext cx="84" cy="919"/>
                </a:xfrm>
                <a:prstGeom prst="rect">
                  <a:avLst/>
                </a:prstGeom>
                <a:solidFill>
                  <a:srgbClr val="9966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>
                  <a:spAutoFit/>
                </a:bodyPr>
                <a:lstStyle>
                  <a:lvl1pPr eaLnBrk="0" hangingPunct="0">
                    <a:defRPr kumimoji="1" sz="24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1pPr>
                  <a:lvl2pPr marL="742950" indent="-285750" eaLnBrk="0" hangingPunct="0">
                    <a:defRPr kumimoji="1" sz="24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2pPr>
                  <a:lvl3pPr marL="1143000" indent="-228600" eaLnBrk="0" hangingPunct="0">
                    <a:defRPr kumimoji="1" sz="24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3pPr>
                  <a:lvl4pPr marL="1600200" indent="-228600" eaLnBrk="0" hangingPunct="0">
                    <a:defRPr kumimoji="1" sz="24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4pPr>
                  <a:lvl5pPr marL="2057400" indent="-228600" eaLnBrk="0" hangingPunct="0">
                    <a:defRPr kumimoji="1" sz="24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9pPr>
                </a:lstStyle>
                <a:p>
                  <a:pPr eaLnBrk="1" hangingPunct="1"/>
                  <a:endParaRPr lang="ko-KR" altLang="en-US"/>
                </a:p>
              </p:txBody>
            </p:sp>
            <p:sp>
              <p:nvSpPr>
                <p:cNvPr id="74" name="AutoShape 42"/>
                <p:cNvSpPr>
                  <a:spLocks noChangeArrowheads="1"/>
                </p:cNvSpPr>
                <p:nvPr/>
              </p:nvSpPr>
              <p:spPr bwMode="auto">
                <a:xfrm rot="9270030">
                  <a:off x="2135" y="1830"/>
                  <a:ext cx="262" cy="640"/>
                </a:xfrm>
                <a:prstGeom prst="moon">
                  <a:avLst>
                    <a:gd name="adj" fmla="val 50000"/>
                  </a:avLst>
                </a:prstGeom>
                <a:solidFill>
                  <a:srgbClr val="9966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>
                  <a:spAutoFit/>
                </a:bodyPr>
                <a:lstStyle>
                  <a:lvl1pPr eaLnBrk="0" hangingPunct="0">
                    <a:defRPr kumimoji="1" sz="24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1pPr>
                  <a:lvl2pPr marL="742950" indent="-285750" eaLnBrk="0" hangingPunct="0">
                    <a:defRPr kumimoji="1" sz="24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2pPr>
                  <a:lvl3pPr marL="1143000" indent="-228600" eaLnBrk="0" hangingPunct="0">
                    <a:defRPr kumimoji="1" sz="24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3pPr>
                  <a:lvl4pPr marL="1600200" indent="-228600" eaLnBrk="0" hangingPunct="0">
                    <a:defRPr kumimoji="1" sz="24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4pPr>
                  <a:lvl5pPr marL="2057400" indent="-228600" eaLnBrk="0" hangingPunct="0">
                    <a:defRPr kumimoji="1" sz="24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9pPr>
                </a:lstStyle>
                <a:p>
                  <a:pPr eaLnBrk="1" hangingPunct="1"/>
                  <a:endParaRPr lang="ko-KR" altLang="en-US"/>
                </a:p>
              </p:txBody>
            </p:sp>
            <p:sp>
              <p:nvSpPr>
                <p:cNvPr id="75" name="Oval 43"/>
                <p:cNvSpPr>
                  <a:spLocks noChangeArrowheads="1"/>
                </p:cNvSpPr>
                <p:nvPr/>
              </p:nvSpPr>
              <p:spPr bwMode="auto">
                <a:xfrm>
                  <a:off x="1614" y="2530"/>
                  <a:ext cx="483" cy="351"/>
                </a:xfrm>
                <a:prstGeom prst="ellipse">
                  <a:avLst/>
                </a:prstGeom>
                <a:solidFill>
                  <a:srgbClr val="9966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>
                  <a:lvl1pPr eaLnBrk="0" hangingPunct="0">
                    <a:defRPr kumimoji="1" sz="24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1pPr>
                  <a:lvl2pPr marL="742950" indent="-285750" eaLnBrk="0" hangingPunct="0">
                    <a:defRPr kumimoji="1" sz="24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2pPr>
                  <a:lvl3pPr marL="1143000" indent="-228600" eaLnBrk="0" hangingPunct="0">
                    <a:defRPr kumimoji="1" sz="24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3pPr>
                  <a:lvl4pPr marL="1600200" indent="-228600" eaLnBrk="0" hangingPunct="0">
                    <a:defRPr kumimoji="1" sz="24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4pPr>
                  <a:lvl5pPr marL="2057400" indent="-228600" eaLnBrk="0" hangingPunct="0">
                    <a:defRPr kumimoji="1" sz="24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9pPr>
                </a:lstStyle>
                <a:p>
                  <a:pPr eaLnBrk="1" hangingPunct="1"/>
                  <a:endParaRPr lang="ko-KR" altLang="en-US"/>
                </a:p>
              </p:txBody>
            </p:sp>
          </p:grpSp>
          <p:sp>
            <p:nvSpPr>
              <p:cNvPr id="69" name="Rectangle 44"/>
              <p:cNvSpPr>
                <a:spLocks noChangeArrowheads="1"/>
              </p:cNvSpPr>
              <p:nvPr/>
            </p:nvSpPr>
            <p:spPr bwMode="auto">
              <a:xfrm>
                <a:off x="4136" y="1301"/>
                <a:ext cx="27" cy="484"/>
              </a:xfrm>
              <a:prstGeom prst="rect">
                <a:avLst/>
              </a:prstGeom>
              <a:gradFill rotWithShape="1">
                <a:gsLst>
                  <a:gs pos="0">
                    <a:schemeClr val="bg1">
                      <a:alpha val="80000"/>
                    </a:schemeClr>
                  </a:gs>
                  <a:gs pos="100000">
                    <a:schemeClr val="bg1">
                      <a:gamma/>
                      <a:shade val="46275"/>
                      <a:invGamma/>
                      <a:alpha val="0"/>
                    </a:schemeClr>
                  </a:gs>
                </a:gsLst>
                <a:path path="rect">
                  <a:fillToRect r="100000" b="100000"/>
                </a:path>
              </a:gra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pPr>
                  <a:defRPr/>
                </a:pPr>
                <a:endParaRPr lang="ko-KR" altLang="en-US">
                  <a:latin typeface="굴림" pitchFamily="50" charset="-127"/>
                  <a:ea typeface="굴림" pitchFamily="50" charset="-127"/>
                </a:endParaRPr>
              </a:p>
            </p:txBody>
          </p:sp>
          <p:sp>
            <p:nvSpPr>
              <p:cNvPr id="70" name="Oval 45"/>
              <p:cNvSpPr>
                <a:spLocks noChangeArrowheads="1"/>
              </p:cNvSpPr>
              <p:nvPr/>
            </p:nvSpPr>
            <p:spPr bwMode="auto">
              <a:xfrm>
                <a:off x="3878" y="1751"/>
                <a:ext cx="222" cy="161"/>
              </a:xfrm>
              <a:prstGeom prst="ellipse">
                <a:avLst/>
              </a:prstGeom>
              <a:gradFill rotWithShape="1">
                <a:gsLst>
                  <a:gs pos="0">
                    <a:srgbClr val="F2F9FA"/>
                  </a:gs>
                  <a:gs pos="100000">
                    <a:srgbClr val="707374"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9pPr>
              </a:lstStyle>
              <a:p>
                <a:pPr eaLnBrk="1" hangingPunct="1"/>
                <a:endParaRPr lang="ko-KR" altLang="en-US"/>
              </a:p>
            </p:txBody>
          </p:sp>
          <p:sp>
            <p:nvSpPr>
              <p:cNvPr id="71" name="AutoShape 46"/>
              <p:cNvSpPr>
                <a:spLocks noChangeArrowheads="1"/>
              </p:cNvSpPr>
              <p:nvPr/>
            </p:nvSpPr>
            <p:spPr bwMode="auto">
              <a:xfrm rot="9270030">
                <a:off x="4221" y="1317"/>
                <a:ext cx="157" cy="396"/>
              </a:xfrm>
              <a:prstGeom prst="moon">
                <a:avLst>
                  <a:gd name="adj" fmla="val 12875"/>
                </a:avLst>
              </a:prstGeom>
              <a:gradFill rotWithShape="1">
                <a:gsLst>
                  <a:gs pos="0">
                    <a:schemeClr val="bg1">
                      <a:alpha val="39999"/>
                    </a:schemeClr>
                  </a:gs>
                  <a:gs pos="100000">
                    <a:schemeClr val="bg1">
                      <a:gamma/>
                      <a:shade val="46275"/>
                      <a:invGamma/>
                      <a:alpha val="0"/>
                    </a:schemeClr>
                  </a:gs>
                </a:gsLst>
                <a:lin ang="5400000" scaled="1"/>
              </a:gra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pPr>
                  <a:defRPr/>
                </a:pPr>
                <a:endParaRPr lang="ko-KR" altLang="en-US">
                  <a:latin typeface="굴림" pitchFamily="50" charset="-127"/>
                  <a:ea typeface="굴림" pitchFamily="50" charset="-127"/>
                </a:endParaRPr>
              </a:p>
            </p:txBody>
          </p:sp>
          <p:sp>
            <p:nvSpPr>
              <p:cNvPr id="72" name="Oval 47"/>
              <p:cNvSpPr>
                <a:spLocks noChangeArrowheads="1"/>
              </p:cNvSpPr>
              <p:nvPr/>
            </p:nvSpPr>
            <p:spPr bwMode="auto">
              <a:xfrm>
                <a:off x="3881" y="1757"/>
                <a:ext cx="305" cy="223"/>
              </a:xfrm>
              <a:prstGeom prst="ellipse">
                <a:avLst/>
              </a:prstGeom>
              <a:gradFill rotWithShape="1">
                <a:gsLst>
                  <a:gs pos="0">
                    <a:schemeClr val="bg1">
                      <a:alpha val="39999"/>
                    </a:schemeClr>
                  </a:gs>
                  <a:gs pos="100000">
                    <a:schemeClr val="bg1">
                      <a:gamma/>
                      <a:shade val="46275"/>
                      <a:invGamma/>
                      <a:alpha val="0"/>
                    </a:schemeClr>
                  </a:gs>
                </a:gsLst>
                <a:lin ang="2700000" scaled="1"/>
              </a:gra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wrap="none" anchor="ctr">
                <a:spAutoFit/>
              </a:bodyPr>
              <a:lstStyle/>
              <a:p>
                <a:pPr>
                  <a:defRPr/>
                </a:pPr>
                <a:endParaRPr lang="ko-KR" altLang="en-US">
                  <a:latin typeface="굴림" pitchFamily="50" charset="-127"/>
                  <a:ea typeface="굴림" pitchFamily="50" charset="-127"/>
                </a:endParaRPr>
              </a:p>
            </p:txBody>
          </p:sp>
        </p:grpSp>
        <p:pic>
          <p:nvPicPr>
            <p:cNvPr id="63" name="Picture 31" descr="D:\Desktop\Arrows\c8\117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83257" y="3820471"/>
              <a:ext cx="751661" cy="4804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4" name="모서리가 둥근 직사각형 63"/>
            <p:cNvSpPr/>
            <p:nvPr/>
          </p:nvSpPr>
          <p:spPr>
            <a:xfrm>
              <a:off x="2699792" y="5325993"/>
              <a:ext cx="2160240" cy="576064"/>
            </a:xfrm>
            <a:prstGeom prst="roundRect">
              <a:avLst/>
            </a:prstGeom>
            <a:noFill/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chemeClr val="tx1"/>
                  </a:solidFill>
                </a:rPr>
                <a:t>원곡을 분해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65" name="모서리가 둥근 직사각형 64"/>
            <p:cNvSpPr/>
            <p:nvPr/>
          </p:nvSpPr>
          <p:spPr>
            <a:xfrm>
              <a:off x="6091951" y="2033335"/>
              <a:ext cx="2160240" cy="576064"/>
            </a:xfrm>
            <a:prstGeom prst="roundRect">
              <a:avLst/>
            </a:prstGeom>
            <a:noFill/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chemeClr val="tx1"/>
                  </a:solidFill>
                </a:rPr>
                <a:t>새로운 곡 생성 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pic>
          <p:nvPicPr>
            <p:cNvPr id="66" name="Picture 30" descr="D:\Desktop\Arrows\c7\107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 flipV="1">
              <a:off x="3491543" y="4589547"/>
              <a:ext cx="576740" cy="4603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7" name="Picture 30" descr="D:\Desktop\Arrows\c7\107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 flipV="1">
              <a:off x="6871232" y="2920300"/>
              <a:ext cx="576740" cy="4603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419359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3528" y="927884"/>
            <a:ext cx="58326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3. </a:t>
            </a:r>
            <a:r>
              <a:rPr lang="ko-KR" altLang="en-US" sz="1400" dirty="0" smtClean="0"/>
              <a:t>식물 인식 인공지능 구현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과정 </a:t>
            </a:r>
            <a:endParaRPr lang="ko-KR" altLang="en-US" sz="1400" dirty="0"/>
          </a:p>
        </p:txBody>
      </p:sp>
      <p:sp>
        <p:nvSpPr>
          <p:cNvPr id="8" name="TextBox 7"/>
          <p:cNvSpPr txBox="1"/>
          <p:nvPr/>
        </p:nvSpPr>
        <p:spPr>
          <a:xfrm>
            <a:off x="711341" y="3804314"/>
            <a:ext cx="47978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(1) </a:t>
            </a:r>
            <a:r>
              <a:rPr lang="ko-KR" altLang="en-US" sz="1400" dirty="0" smtClean="0"/>
              <a:t>프로그래밍</a:t>
            </a:r>
            <a:r>
              <a:rPr lang="en-US" altLang="ko-KR" sz="1400" dirty="0"/>
              <a:t>(</a:t>
            </a:r>
            <a:r>
              <a:rPr lang="ko-KR" altLang="en-US" sz="1400" dirty="0" smtClean="0"/>
              <a:t>코딩</a:t>
            </a:r>
            <a:r>
              <a:rPr lang="en-US" altLang="ko-KR" sz="1400" dirty="0" smtClean="0"/>
              <a:t>)</a:t>
            </a:r>
            <a:r>
              <a:rPr lang="ko-KR" altLang="en-US" sz="1400" dirty="0" smtClean="0"/>
              <a:t>을 대하는 마음가</a:t>
            </a:r>
            <a:r>
              <a:rPr lang="ko-KR" altLang="en-US" sz="1400" dirty="0"/>
              <a:t>짐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15616" y="4149080"/>
            <a:ext cx="637519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dirty="0" smtClean="0"/>
              <a:t>-  ‘</a:t>
            </a:r>
            <a:r>
              <a:rPr lang="ko-KR" altLang="en-US" sz="1200" dirty="0" smtClean="0"/>
              <a:t>프로그래머</a:t>
            </a:r>
            <a:r>
              <a:rPr lang="en-US" altLang="ko-KR" sz="1200" dirty="0" smtClean="0"/>
              <a:t>’</a:t>
            </a:r>
            <a:r>
              <a:rPr lang="ko-KR" altLang="en-US" sz="1200" dirty="0" smtClean="0"/>
              <a:t>가 아니라 </a:t>
            </a:r>
            <a:r>
              <a:rPr lang="en-US" altLang="ko-KR" sz="1200" dirty="0" smtClean="0"/>
              <a:t>‘</a:t>
            </a:r>
            <a:r>
              <a:rPr lang="ko-KR" altLang="en-US" sz="1200" dirty="0" smtClean="0"/>
              <a:t>메이커</a:t>
            </a:r>
            <a:r>
              <a:rPr lang="en-US" altLang="ko-KR" sz="1200" dirty="0" smtClean="0"/>
              <a:t>’</a:t>
            </a:r>
            <a:r>
              <a:rPr lang="ko-KR" altLang="en-US" sz="1200" dirty="0" smtClean="0"/>
              <a:t>다</a:t>
            </a:r>
            <a:endParaRPr lang="en-US" altLang="ko-KR" sz="1200" dirty="0" smtClean="0"/>
          </a:p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ko-KR" altLang="en-US" sz="1200" dirty="0" smtClean="0"/>
              <a:t>프로그래밍을 못해서 못하는 것이 아니라 어떻게 사용하는지를 몰라서 못하는 것이다</a:t>
            </a:r>
            <a:endParaRPr lang="en-US" altLang="ko-KR" sz="1200" dirty="0" smtClean="0"/>
          </a:p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ko-KR" altLang="en-US" sz="1200" dirty="0" smtClean="0"/>
              <a:t>세상은 </a:t>
            </a:r>
            <a:r>
              <a:rPr lang="ko-KR" altLang="en-US" sz="1200" dirty="0"/>
              <a:t>넓고 프로그램은 </a:t>
            </a:r>
            <a:r>
              <a:rPr lang="ko-KR" altLang="en-US" sz="1200" dirty="0" smtClean="0"/>
              <a:t>많다</a:t>
            </a:r>
            <a:r>
              <a:rPr lang="en-US" altLang="ko-KR" sz="1200" dirty="0" smtClean="0"/>
              <a:t>.  → “</a:t>
            </a:r>
            <a:r>
              <a:rPr lang="ko-KR" altLang="en-US" sz="1200" dirty="0" smtClean="0"/>
              <a:t>검색은 필수다</a:t>
            </a:r>
            <a:r>
              <a:rPr lang="en-US" altLang="ko-KR" sz="1200" dirty="0" smtClean="0"/>
              <a:t>” </a:t>
            </a:r>
          </a:p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ko-KR" altLang="en-US" sz="1200" dirty="0" smtClean="0"/>
              <a:t>프로그래밍 공부는 열심히 해야 한다</a:t>
            </a:r>
            <a:r>
              <a:rPr lang="en-US" altLang="ko-KR" sz="1200" dirty="0" smtClean="0"/>
              <a:t>. “</a:t>
            </a:r>
            <a:r>
              <a:rPr lang="ko-KR" altLang="en-US" sz="1200" dirty="0" smtClean="0"/>
              <a:t>알아야 고쳐 쓴다</a:t>
            </a:r>
            <a:r>
              <a:rPr lang="en-US" altLang="ko-KR" sz="1200" dirty="0" smtClean="0"/>
              <a:t>”</a:t>
            </a:r>
            <a:endParaRPr lang="ko-KR" altLang="en-US" sz="1200" dirty="0"/>
          </a:p>
        </p:txBody>
      </p:sp>
      <p:sp>
        <p:nvSpPr>
          <p:cNvPr id="6" name="직사각형 5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23528" y="159023"/>
            <a:ext cx="5112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창</a:t>
            </a:r>
            <a:r>
              <a:rPr lang="ko-KR" altLang="en-US" dirty="0" smtClean="0"/>
              <a:t>업 프로젝트 </a:t>
            </a:r>
            <a:r>
              <a:rPr lang="en-US" altLang="ko-KR" dirty="0"/>
              <a:t>1</a:t>
            </a:r>
            <a:r>
              <a:rPr lang="en-US" altLang="ko-KR" dirty="0" smtClean="0"/>
              <a:t>. AI</a:t>
            </a:r>
            <a:r>
              <a:rPr lang="ko-KR" altLang="en-US" dirty="0" smtClean="0"/>
              <a:t>를 활용한</a:t>
            </a:r>
            <a:r>
              <a:rPr lang="en-US" altLang="ko-KR" dirty="0" smtClean="0"/>
              <a:t> </a:t>
            </a:r>
            <a:r>
              <a:rPr lang="ko-KR" altLang="en-US" dirty="0" smtClean="0"/>
              <a:t>식물 관리 시스템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6044" y="1628800"/>
            <a:ext cx="3548554" cy="1584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9567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11560" y="1442392"/>
            <a:ext cx="2736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(2) </a:t>
            </a:r>
            <a:r>
              <a:rPr lang="ko-KR" altLang="en-US" sz="1400" dirty="0"/>
              <a:t>검색을 통해서 모방 </a:t>
            </a:r>
            <a:r>
              <a:rPr lang="ko-KR" altLang="en-US" sz="1400" dirty="0" smtClean="0"/>
              <a:t>하기</a:t>
            </a:r>
            <a:endParaRPr lang="ko-KR" altLang="en-US" sz="14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2453814"/>
            <a:ext cx="3629552" cy="1873233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8" y="2607706"/>
            <a:ext cx="3816424" cy="156545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23528" y="159023"/>
            <a:ext cx="5112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창</a:t>
            </a:r>
            <a:r>
              <a:rPr lang="ko-KR" altLang="en-US" dirty="0" smtClean="0"/>
              <a:t>업 프로젝트 </a:t>
            </a:r>
            <a:r>
              <a:rPr lang="en-US" altLang="ko-KR" dirty="0"/>
              <a:t>1</a:t>
            </a:r>
            <a:r>
              <a:rPr lang="en-US" altLang="ko-KR" dirty="0" smtClean="0"/>
              <a:t>. AI</a:t>
            </a:r>
            <a:r>
              <a:rPr lang="ko-KR" altLang="en-US" dirty="0" smtClean="0"/>
              <a:t>를 활용한</a:t>
            </a:r>
            <a:r>
              <a:rPr lang="en-US" altLang="ko-KR" dirty="0" smtClean="0"/>
              <a:t> </a:t>
            </a:r>
            <a:r>
              <a:rPr lang="ko-KR" altLang="en-US" dirty="0" smtClean="0"/>
              <a:t>식물 관리 시스템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23528" y="927884"/>
            <a:ext cx="58326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3. </a:t>
            </a:r>
            <a:r>
              <a:rPr lang="ko-KR" altLang="en-US" sz="1400" dirty="0" smtClean="0"/>
              <a:t>식물 인식 인공지능 구현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과정 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2393367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5814</TotalTime>
  <Words>3975</Words>
  <Application>Microsoft Office PowerPoint</Application>
  <PresentationFormat>화면 슬라이드 쇼(4:3)</PresentationFormat>
  <Paragraphs>569</Paragraphs>
  <Slides>74</Slides>
  <Notes>14</Notes>
  <HiddenSlides>0</HiddenSlides>
  <MMClips>14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74</vt:i4>
      </vt:variant>
    </vt:vector>
  </HeadingPairs>
  <TitlesOfParts>
    <vt:vector size="75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user</cp:lastModifiedBy>
  <cp:revision>322</cp:revision>
  <cp:lastPrinted>2019-11-14T10:26:38Z</cp:lastPrinted>
  <dcterms:created xsi:type="dcterms:W3CDTF">2019-09-19T00:38:59Z</dcterms:created>
  <dcterms:modified xsi:type="dcterms:W3CDTF">2019-11-15T01:46:35Z</dcterms:modified>
</cp:coreProperties>
</file>